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670550" cx="10080625"/>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8af07453e_0_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58af07453e_0_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8af07453e_0_1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58af07453e_0_1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af07453e_0_3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58af07453e_0_3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1ab5ebc44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1ab5ebc44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7eb5c343d_0_2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7eb5c343d_0_2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7eb5c343d_0_5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7eb5c343d_0_5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7eb5c343d_0_3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7eb5c343d_0_3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7eb5c343d_0_3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7eb5c343d_0_3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7eb5c343d_0_5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7eb5c343d_0_5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7eb5c343d_0_7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7eb5c343d_0_7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764ca247f_1_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764ca247f_1_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764ca247f_1_6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764ca247f_1_6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764ca247f_1_1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764ca247f_1_1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764ca247f_1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764ca247f_1_1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764ca247f_1_2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764ca247f_1_2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764ca247f_1_3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764ca247f_1_3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764ca247f_1_3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764ca247f_1_3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764ca247f_1_4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764ca247f_1_4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764ca247f_1_7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764ca247f_1_7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764ca247f_1_8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764ca247f_1_8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764ca247f_1_10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764ca247f_1_10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1ab5ebc44_0_1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9" name="Google Shape;89;g51ab5ebc44_0_1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1ab5ebc44_0_2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1ab5ebc44_0_2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1ab5ebc44_0_3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1ab5ebc44_0_3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764ca247f_1_9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764ca247f_1_9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1ab5ebc44_0_1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7" name="Google Shape;97;g51ab5ebc44_0_1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504000" y="1326600"/>
            <a:ext cx="9071640" cy="32882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1"/>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body"/>
          </p:nvPr>
        </p:nvSpPr>
        <p:spPr>
          <a:xfrm>
            <a:off x="504000" y="1326600"/>
            <a:ext cx="907164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1"/>
          <p:cNvSpPr txBox="1"/>
          <p:nvPr>
            <p:ph idx="2" type="body"/>
          </p:nvPr>
        </p:nvSpPr>
        <p:spPr>
          <a:xfrm>
            <a:off x="504000" y="3044160"/>
            <a:ext cx="907164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5" name="Shape 45"/>
        <p:cNvGrpSpPr/>
        <p:nvPr/>
      </p:nvGrpSpPr>
      <p:grpSpPr>
        <a:xfrm>
          <a:off x="0" y="0"/>
          <a:ext cx="0" cy="0"/>
          <a:chOff x="0" y="0"/>
          <a:chExt cx="0" cy="0"/>
        </a:xfrm>
      </p:grpSpPr>
      <p:sp>
        <p:nvSpPr>
          <p:cNvPr id="46" name="Google Shape;46;p12"/>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50400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2" type="body"/>
          </p:nvPr>
        </p:nvSpPr>
        <p:spPr>
          <a:xfrm>
            <a:off x="515268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3" type="body"/>
          </p:nvPr>
        </p:nvSpPr>
        <p:spPr>
          <a:xfrm>
            <a:off x="50400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4" type="body"/>
          </p:nvPr>
        </p:nvSpPr>
        <p:spPr>
          <a:xfrm>
            <a:off x="515268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1" name="Shape 51"/>
        <p:cNvGrpSpPr/>
        <p:nvPr/>
      </p:nvGrpSpPr>
      <p:grpSpPr>
        <a:xfrm>
          <a:off x="0" y="0"/>
          <a:ext cx="0" cy="0"/>
          <a:chOff x="0" y="0"/>
          <a:chExt cx="0" cy="0"/>
        </a:xfrm>
      </p:grpSpPr>
      <p:sp>
        <p:nvSpPr>
          <p:cNvPr id="52" name="Google Shape;52;p13"/>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 type="body"/>
          </p:nvPr>
        </p:nvSpPr>
        <p:spPr>
          <a:xfrm>
            <a:off x="504000" y="132660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2" type="body"/>
          </p:nvPr>
        </p:nvSpPr>
        <p:spPr>
          <a:xfrm>
            <a:off x="3571200" y="132660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3" type="body"/>
          </p:nvPr>
        </p:nvSpPr>
        <p:spPr>
          <a:xfrm>
            <a:off x="6638040" y="132660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4" type="body"/>
          </p:nvPr>
        </p:nvSpPr>
        <p:spPr>
          <a:xfrm>
            <a:off x="504000" y="304416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5" type="body"/>
          </p:nvPr>
        </p:nvSpPr>
        <p:spPr>
          <a:xfrm>
            <a:off x="3571200" y="304416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6" type="body"/>
          </p:nvPr>
        </p:nvSpPr>
        <p:spPr>
          <a:xfrm>
            <a:off x="6638040" y="304416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
          <p:cNvSpPr txBox="1"/>
          <p:nvPr>
            <p:ph idx="1" type="body"/>
          </p:nvPr>
        </p:nvSpPr>
        <p:spPr>
          <a:xfrm>
            <a:off x="504000" y="1326600"/>
            <a:ext cx="907164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8" name="Shape 18"/>
        <p:cNvGrpSpPr/>
        <p:nvPr/>
      </p:nvGrpSpPr>
      <p:grpSpPr>
        <a:xfrm>
          <a:off x="0" y="0"/>
          <a:ext cx="0" cy="0"/>
          <a:chOff x="0" y="0"/>
          <a:chExt cx="0" cy="0"/>
        </a:xfrm>
      </p:grpSpPr>
      <p:sp>
        <p:nvSpPr>
          <p:cNvPr id="19" name="Google Shape;19;p5"/>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 type="body"/>
          </p:nvPr>
        </p:nvSpPr>
        <p:spPr>
          <a:xfrm>
            <a:off x="50400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5"/>
          <p:cNvSpPr txBox="1"/>
          <p:nvPr>
            <p:ph idx="2" type="body"/>
          </p:nvPr>
        </p:nvSpPr>
        <p:spPr>
          <a:xfrm>
            <a:off x="515268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4" name="Shape 24"/>
        <p:cNvGrpSpPr/>
        <p:nvPr/>
      </p:nvGrpSpPr>
      <p:grpSpPr>
        <a:xfrm>
          <a:off x="0" y="0"/>
          <a:ext cx="0" cy="0"/>
          <a:chOff x="0" y="0"/>
          <a:chExt cx="0" cy="0"/>
        </a:xfrm>
      </p:grpSpPr>
      <p:sp>
        <p:nvSpPr>
          <p:cNvPr id="25" name="Google Shape;25;p7"/>
          <p:cNvSpPr txBox="1"/>
          <p:nvPr>
            <p:ph idx="1" type="subTitle"/>
          </p:nvPr>
        </p:nvSpPr>
        <p:spPr>
          <a:xfrm>
            <a:off x="504000" y="226080"/>
            <a:ext cx="9071640" cy="43884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8"/>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
          <p:cNvSpPr txBox="1"/>
          <p:nvPr>
            <p:ph idx="1" type="body"/>
          </p:nvPr>
        </p:nvSpPr>
        <p:spPr>
          <a:xfrm>
            <a:off x="50400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2" type="body"/>
          </p:nvPr>
        </p:nvSpPr>
        <p:spPr>
          <a:xfrm>
            <a:off x="515268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3" type="body"/>
          </p:nvPr>
        </p:nvSpPr>
        <p:spPr>
          <a:xfrm>
            <a:off x="50400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9"/>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
          <p:cNvSpPr txBox="1"/>
          <p:nvPr>
            <p:ph idx="1" type="body"/>
          </p:nvPr>
        </p:nvSpPr>
        <p:spPr>
          <a:xfrm>
            <a:off x="50400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2" type="body"/>
          </p:nvPr>
        </p:nvSpPr>
        <p:spPr>
          <a:xfrm>
            <a:off x="515268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3" type="body"/>
          </p:nvPr>
        </p:nvSpPr>
        <p:spPr>
          <a:xfrm>
            <a:off x="515268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0"/>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50400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2" type="body"/>
          </p:nvPr>
        </p:nvSpPr>
        <p:spPr>
          <a:xfrm>
            <a:off x="515268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3" type="body"/>
          </p:nvPr>
        </p:nvSpPr>
        <p:spPr>
          <a:xfrm>
            <a:off x="504000" y="3044160"/>
            <a:ext cx="907164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 name="Shape 5"/>
        <p:cNvGrpSpPr/>
        <p:nvPr/>
      </p:nvGrpSpPr>
      <p:grpSpPr>
        <a:xfrm>
          <a:off x="0" y="0"/>
          <a:ext cx="0" cy="0"/>
          <a:chOff x="0" y="0"/>
          <a:chExt cx="0" cy="0"/>
        </a:xfrm>
      </p:grpSpPr>
      <p:sp>
        <p:nvSpPr>
          <p:cNvPr id="6" name="Google Shape;6;p1"/>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504000" y="1326600"/>
            <a:ext cx="9071640" cy="32882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504000" y="5165280"/>
            <a:ext cx="2348280" cy="390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3447360" y="5165280"/>
            <a:ext cx="3195000" cy="390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7227360" y="5165280"/>
            <a:ext cx="2348280" cy="3906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about:blank"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about:blank"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about:blank"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0.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ithub.com/konradit/autoexechack" TargetMode="External"/><Relationship Id="rId4" Type="http://schemas.openxmlformats.org/officeDocument/2006/relationships/hyperlink" Target="http://chernowii.com/gopro-longex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10.5.5.9/live/amba.m3u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10.5.5.9/live/amba.m3u8"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10.5.5.9/param1/PARAM2?t=PASSWORD&amp;p=%OPTION" TargetMode="External"/><Relationship Id="rId4" Type="http://schemas.openxmlformats.org/officeDocument/2006/relationships/hyperlink" Target="http://10.5.5.9/param1/PARAM2?t=PASSWORD&amp;p=%OPTION" TargetMode="External"/><Relationship Id="rId5" Type="http://schemas.openxmlformats.org/officeDocument/2006/relationships/hyperlink" Target="http://10.5.5.9/param1/PARAM2?t=PASSWORD&amp;p=%OPTION" TargetMode="External"/><Relationship Id="rId6" Type="http://schemas.openxmlformats.org/officeDocument/2006/relationships/hyperlink" Target="http://10.5.5.9/bacpac/sd" TargetMode="External"/><Relationship Id="rId7" Type="http://schemas.openxmlformats.org/officeDocument/2006/relationships/image" Target="../media/image16.png"/><Relationship Id="rId8" Type="http://schemas.openxmlformats.org/officeDocument/2006/relationships/hyperlink" Target="http://10.5.5.9/param1/PARAM2?t=PASSWORD&amp;p=%OPTION"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10.5.5.9/gp/gpControl/setting/53/2" TargetMode="External"/><Relationship Id="rId10" Type="http://schemas.openxmlformats.org/officeDocument/2006/relationships/hyperlink" Target="http://10.5.5.9/gp/gpControl/setting/53/2" TargetMode="External"/><Relationship Id="rId13" Type="http://schemas.openxmlformats.org/officeDocument/2006/relationships/hyperlink" Target="http://10.5.5.9/gp/gpControl/command/mode?p=0" TargetMode="External"/><Relationship Id="rId12" Type="http://schemas.openxmlformats.org/officeDocument/2006/relationships/hyperlink" Target="http://10.5.5.9/gp/gpControl/command/mode?p=0"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10.5.5.9/gp/gpControl/command/shutter?p=1" TargetMode="External"/><Relationship Id="rId4" Type="http://schemas.openxmlformats.org/officeDocument/2006/relationships/hyperlink" Target="http://10.5.5.9/gp/gpControl/command/shutter?p=0" TargetMode="External"/><Relationship Id="rId9" Type="http://schemas.openxmlformats.org/officeDocument/2006/relationships/hyperlink" Target="http://10.5.5.9/gp/gpControl/setting/53/1" TargetMode="External"/><Relationship Id="rId15" Type="http://schemas.openxmlformats.org/officeDocument/2006/relationships/hyperlink" Target="http://10.5.5.9/gp/gpControl/command/mode?p=1" TargetMode="External"/><Relationship Id="rId14" Type="http://schemas.openxmlformats.org/officeDocument/2006/relationships/hyperlink" Target="http://10.5.5.9/gp/gpControl/command/mode?p=1" TargetMode="External"/><Relationship Id="rId17" Type="http://schemas.openxmlformats.org/officeDocument/2006/relationships/hyperlink" Target="http://10.5.5.9/gp/gpControl/command/mode?p=2" TargetMode="External"/><Relationship Id="rId16" Type="http://schemas.openxmlformats.org/officeDocument/2006/relationships/hyperlink" Target="http://10.5.5.9/gp/gpControl/command/mode?p=2" TargetMode="External"/><Relationship Id="rId5" Type="http://schemas.openxmlformats.org/officeDocument/2006/relationships/hyperlink" Target="http://10.5.5.9/gp/gpControl/command/shutter?p=0" TargetMode="External"/><Relationship Id="rId6" Type="http://schemas.openxmlformats.org/officeDocument/2006/relationships/hyperlink" Target="http://10.5.5.9/gp/gpControl/setting/53/0" TargetMode="External"/><Relationship Id="rId18" Type="http://schemas.openxmlformats.org/officeDocument/2006/relationships/hyperlink" Target="http://10.5.5.9/gp/gpControl/command/storage/tag_moment" TargetMode="External"/><Relationship Id="rId7" Type="http://schemas.openxmlformats.org/officeDocument/2006/relationships/hyperlink" Target="http://10.5.5.9/gp/gpControl/setting/53/0" TargetMode="External"/><Relationship Id="rId8" Type="http://schemas.openxmlformats.org/officeDocument/2006/relationships/hyperlink" Target="http://10.5.5.9/gp/gpControl/setting/53/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hyperlink" Target="http://10.5.5.9/videos/DCIM/131GOPRO/GOPR8204.MP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youtube.com/watch?v=ZQl1tYzQBgM" TargetMode="External"/><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github.com/hypoxic/gopro-pwCreator" TargetMode="External"/><Relationship Id="rId4" Type="http://schemas.openxmlformats.org/officeDocument/2006/relationships/image" Target="../media/image37.png"/><Relationship Id="rId5"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about:blan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676826" y="189524"/>
            <a:ext cx="8726000" cy="4821125"/>
          </a:xfrm>
          <a:prstGeom prst="rect">
            <a:avLst/>
          </a:prstGeom>
          <a:noFill/>
          <a:ln>
            <a:noFill/>
          </a:ln>
        </p:spPr>
      </p:pic>
      <p:sp>
        <p:nvSpPr>
          <p:cNvPr id="64" name="Google Shape;64;p14"/>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4400" u="none" cap="none" strike="noStrike">
              <a:latin typeface="Arial"/>
              <a:ea typeface="Arial"/>
              <a:cs typeface="Arial"/>
              <a:sym typeface="Arial"/>
            </a:endParaRPr>
          </a:p>
        </p:txBody>
      </p:sp>
      <p:sp>
        <p:nvSpPr>
          <p:cNvPr id="65" name="Google Shape;65;p14"/>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2000" u="none" cap="none" strike="noStrike">
                <a:latin typeface="Arial"/>
                <a:ea typeface="Arial"/>
                <a:cs typeface="Arial"/>
                <a:sym typeface="Arial"/>
              </a:rPr>
              <a:t>[</a:t>
            </a:r>
            <a:r>
              <a:rPr lang="en-US" sz="2000"/>
              <a:t>con name</a:t>
            </a:r>
            <a:r>
              <a:rPr b="0" i="0" lang="en-US" sz="2000" u="none" cap="none" strike="noStrike">
                <a:latin typeface="Arial"/>
                <a:ea typeface="Arial"/>
                <a:cs typeface="Arial"/>
                <a:sym typeface="Arial"/>
              </a:rPr>
              <a:t>] </a:t>
            </a:r>
            <a:endParaRPr b="0" i="0" sz="2000" u="none" cap="none" strike="noStrike">
              <a:latin typeface="Arial"/>
              <a:ea typeface="Arial"/>
              <a:cs typeface="Arial"/>
              <a:sym typeface="Arial"/>
            </a:endParaRPr>
          </a:p>
        </p:txBody>
      </p:sp>
      <p:sp>
        <p:nvSpPr>
          <p:cNvPr id="66" name="Google Shape;66;p14"/>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2000" u="none" cap="none" strike="noStrike">
                <a:latin typeface="Arial"/>
                <a:ea typeface="Arial"/>
                <a:cs typeface="Arial"/>
                <a:sym typeface="Arial"/>
              </a:rPr>
              <a:t>Twitter: @konrad_it</a:t>
            </a:r>
            <a:endParaRPr b="0" i="0" sz="2000" u="none" cap="none" strike="noStrike">
              <a:latin typeface="Arial"/>
              <a:ea typeface="Arial"/>
              <a:cs typeface="Arial"/>
              <a:sym typeface="Arial"/>
            </a:endParaRPr>
          </a:p>
        </p:txBody>
      </p:sp>
      <p:pic>
        <p:nvPicPr>
          <p:cNvPr id="67" name="Google Shape;67;p14"/>
          <p:cNvPicPr preferRelativeResize="0"/>
          <p:nvPr/>
        </p:nvPicPr>
        <p:blipFill>
          <a:blip r:embed="rId4">
            <a:alphaModFix amt="71000"/>
          </a:blip>
          <a:stretch>
            <a:fillRect/>
          </a:stretch>
        </p:blipFill>
        <p:spPr>
          <a:xfrm>
            <a:off x="676825" y="189525"/>
            <a:ext cx="3822912" cy="4821126"/>
          </a:xfrm>
          <a:prstGeom prst="rect">
            <a:avLst/>
          </a:prstGeom>
          <a:noFill/>
          <a:ln>
            <a:noFill/>
          </a:ln>
        </p:spPr>
      </p:pic>
      <p:pic>
        <p:nvPicPr>
          <p:cNvPr id="68" name="Google Shape;68;p14"/>
          <p:cNvPicPr preferRelativeResize="0"/>
          <p:nvPr/>
        </p:nvPicPr>
        <p:blipFill>
          <a:blip r:embed="rId5">
            <a:alphaModFix/>
          </a:blip>
          <a:stretch>
            <a:fillRect/>
          </a:stretch>
        </p:blipFill>
        <p:spPr>
          <a:xfrm rot="7858868">
            <a:off x="6544817" y="2504600"/>
            <a:ext cx="2245000" cy="1767925"/>
          </a:xfrm>
          <a:prstGeom prst="rect">
            <a:avLst/>
          </a:prstGeom>
          <a:noFill/>
          <a:ln>
            <a:noFill/>
          </a:ln>
          <a:effectLst>
            <a:outerShdw blurRad="57150" rotWithShape="0" algn="bl" dir="10020001" dist="76200">
              <a:srgbClr val="FFFFFF">
                <a:alpha val="71000"/>
              </a:srgbClr>
            </a:outerShdw>
          </a:effectLst>
        </p:spPr>
      </p:pic>
      <p:sp>
        <p:nvSpPr>
          <p:cNvPr id="69" name="Google Shape;69;p14"/>
          <p:cNvSpPr/>
          <p:nvPr/>
        </p:nvSpPr>
        <p:spPr>
          <a:xfrm>
            <a:off x="676825" y="189600"/>
            <a:ext cx="8726100" cy="4821000"/>
          </a:xfrm>
          <a:prstGeom prst="rect">
            <a:avLst/>
          </a:prstGeom>
          <a:solidFill>
            <a:srgbClr val="FFFFFF">
              <a:alpha val="4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504000" y="1326600"/>
            <a:ext cx="9071700" cy="1965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a:t>How to Hack Action Cameras </a:t>
            </a:r>
            <a:endParaRPr b="0" i="0" sz="3200" u="none" cap="none" strike="noStrike">
              <a:latin typeface="Arial"/>
              <a:ea typeface="Arial"/>
              <a:cs typeface="Arial"/>
              <a:sym typeface="Arial"/>
            </a:endParaRPr>
          </a:p>
          <a:p>
            <a:pPr indent="0" lvl="0" marL="0" marR="0" rtl="0" algn="ctr">
              <a:spcBef>
                <a:spcPts val="0"/>
              </a:spcBef>
              <a:spcAft>
                <a:spcPts val="0"/>
              </a:spcAft>
              <a:buNone/>
            </a:pPr>
            <a:r>
              <a:t/>
            </a:r>
            <a:endParaRPr b="0" i="0" sz="3200" u="none" cap="none" strike="noStrike">
              <a:latin typeface="Arial"/>
              <a:ea typeface="Arial"/>
              <a:cs typeface="Arial"/>
              <a:sym typeface="Arial"/>
            </a:endParaRPr>
          </a:p>
          <a:p>
            <a:pPr indent="0" lvl="0" marL="0" marR="0" rtl="0" algn="ctr">
              <a:spcBef>
                <a:spcPts val="0"/>
              </a:spcBef>
              <a:spcAft>
                <a:spcPts val="0"/>
              </a:spcAft>
              <a:buNone/>
            </a:pPr>
            <a:r>
              <a:rPr b="0" i="0" lang="en-US" sz="3200" u="none" cap="none" strike="noStrike">
                <a:latin typeface="Arial"/>
                <a:ea typeface="Arial"/>
                <a:cs typeface="Arial"/>
                <a:sym typeface="Arial"/>
              </a:rPr>
              <a:t>Konrad Iturbe - 2019 </a:t>
            </a:r>
            <a:endParaRPr b="0" i="0" sz="32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 whoami === root</a:t>
            </a:r>
            <a:endParaRPr b="0" sz="4400" strike="noStrike">
              <a:latin typeface="Arial"/>
              <a:ea typeface="Arial"/>
              <a:cs typeface="Arial"/>
              <a:sym typeface="Arial"/>
            </a:endParaRPr>
          </a:p>
        </p:txBody>
      </p:sp>
      <p:sp>
        <p:nvSpPr>
          <p:cNvPr id="142" name="Google Shape;142;p23"/>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Camera boot process </a:t>
            </a:r>
            <a:r>
              <a:rPr b="1" lang="en-US" sz="2000" strike="noStrike">
                <a:latin typeface="Arial"/>
                <a:ea typeface="Arial"/>
                <a:cs typeface="Arial"/>
                <a:sym typeface="Arial"/>
              </a:rPr>
              <a:t>used</a:t>
            </a:r>
            <a:r>
              <a:rPr b="0" lang="en-US" sz="2000" strike="noStrike">
                <a:latin typeface="Arial"/>
                <a:ea typeface="Arial"/>
                <a:cs typeface="Arial"/>
                <a:sym typeface="Arial"/>
              </a:rPr>
              <a:t> to have a step for executing a file called autoexec.ash in the sdcard</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Executed from the AMBA side, meaning we get access to proprietary commands like </a:t>
            </a:r>
            <a:r>
              <a:rPr b="1" lang="en-US" sz="2000" strike="noStrike">
                <a:latin typeface="Arial"/>
                <a:ea typeface="Arial"/>
                <a:cs typeface="Arial"/>
                <a:sym typeface="Arial"/>
              </a:rPr>
              <a:t>t,  firmfl, savebin</a:t>
            </a:r>
            <a:r>
              <a:rPr b="0" lang="en-US" sz="2000" strike="noStrike">
                <a:latin typeface="Arial"/>
                <a:ea typeface="Arial"/>
                <a:cs typeface="Arial"/>
                <a:sym typeface="Arial"/>
              </a:rPr>
              <a:t>… and some standard UNIX commands (rm, mv, …) AND supports statically-compiled busybox</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Read/write priv to sd card, </a:t>
            </a:r>
            <a:r>
              <a:rPr b="0" lang="en-US" sz="2000" u="sng" strike="noStrike">
                <a:solidFill>
                  <a:schemeClr val="hlink"/>
                </a:solidFill>
                <a:latin typeface="Arial"/>
                <a:ea typeface="Arial"/>
                <a:cs typeface="Arial"/>
                <a:sym typeface="Arial"/>
                <a:hlinkClick r:id="rId3"/>
              </a:rPr>
              <a:t>a:\</a:t>
            </a:r>
            <a:r>
              <a:rPr b="0" lang="en-US" sz="2000" strike="noStrike">
                <a:latin typeface="Arial"/>
                <a:ea typeface="Arial"/>
                <a:cs typeface="Arial"/>
                <a:sym typeface="Arial"/>
              </a:rPr>
              <a:t> sector (binary, etc…)</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Bridge to RTOS using </a:t>
            </a:r>
            <a:r>
              <a:rPr b="1" lang="en-US" sz="2000" strike="noStrike">
                <a:latin typeface="Arial"/>
                <a:ea typeface="Arial"/>
                <a:cs typeface="Arial"/>
                <a:sym typeface="Arial"/>
              </a:rPr>
              <a:t>lu_util</a:t>
            </a:r>
            <a:endParaRPr b="0" sz="2000" strike="noStrike">
              <a:latin typeface="Arial"/>
              <a:ea typeface="Arial"/>
              <a:cs typeface="Arial"/>
              <a:sym typeface="Arial"/>
            </a:endParaRPr>
          </a:p>
        </p:txBody>
      </p:sp>
      <p:sp>
        <p:nvSpPr>
          <p:cNvPr id="143" name="Google Shape;143;p23"/>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44" name="Google Shape;144;p23"/>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45" name="Google Shape;145;p23"/>
          <p:cNvPicPr preferRelativeResize="0"/>
          <p:nvPr/>
        </p:nvPicPr>
        <p:blipFill rotWithShape="1">
          <a:blip r:embed="rId4">
            <a:alphaModFix/>
          </a:blip>
          <a:srcRect b="0" l="0" r="0" t="0"/>
          <a:stretch/>
        </p:blipFill>
        <p:spPr>
          <a:xfrm rot="-1348200">
            <a:off x="1297440" y="2572560"/>
            <a:ext cx="6582960" cy="99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 whoami === root</a:t>
            </a:r>
            <a:endParaRPr b="0" sz="4400" strike="noStrike">
              <a:latin typeface="Arial"/>
              <a:ea typeface="Arial"/>
              <a:cs typeface="Arial"/>
              <a:sym typeface="Arial"/>
            </a:endParaRPr>
          </a:p>
        </p:txBody>
      </p:sp>
      <p:sp>
        <p:nvSpPr>
          <p:cNvPr id="151" name="Google Shape;151;p24"/>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Camera boot process </a:t>
            </a:r>
            <a:r>
              <a:rPr b="1" lang="en-US" sz="2000" strike="noStrike">
                <a:latin typeface="Arial"/>
                <a:ea typeface="Arial"/>
                <a:cs typeface="Arial"/>
                <a:sym typeface="Arial"/>
              </a:rPr>
              <a:t>used</a:t>
            </a:r>
            <a:r>
              <a:rPr b="0" lang="en-US" sz="2000" strike="noStrike">
                <a:latin typeface="Arial"/>
                <a:ea typeface="Arial"/>
                <a:cs typeface="Arial"/>
                <a:sym typeface="Arial"/>
              </a:rPr>
              <a:t> to have a step for executing a file called autoexec.ash in the sdcard</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Executed from the AMBA side, meaning we get access to proprietary commands like </a:t>
            </a:r>
            <a:r>
              <a:rPr b="1" lang="en-US" sz="2000" strike="noStrike">
                <a:latin typeface="Arial"/>
                <a:ea typeface="Arial"/>
                <a:cs typeface="Arial"/>
                <a:sym typeface="Arial"/>
              </a:rPr>
              <a:t>t,  firmfl, savebin</a:t>
            </a:r>
            <a:r>
              <a:rPr b="0" lang="en-US" sz="2000" strike="noStrike">
                <a:latin typeface="Arial"/>
                <a:ea typeface="Arial"/>
                <a:cs typeface="Arial"/>
                <a:sym typeface="Arial"/>
              </a:rPr>
              <a:t>… and some standard UNIX commands (rm, mv, …) AND supports statically-compiled busybox</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Read/write priv to sd card, </a:t>
            </a:r>
            <a:r>
              <a:rPr b="0" lang="en-US" sz="2000" u="sng" strike="noStrike">
                <a:solidFill>
                  <a:schemeClr val="hlink"/>
                </a:solidFill>
                <a:latin typeface="Arial"/>
                <a:ea typeface="Arial"/>
                <a:cs typeface="Arial"/>
                <a:sym typeface="Arial"/>
                <a:hlinkClick r:id="rId3"/>
              </a:rPr>
              <a:t>a:\</a:t>
            </a:r>
            <a:r>
              <a:rPr b="0" lang="en-US" sz="2000" strike="noStrike">
                <a:latin typeface="Arial"/>
                <a:ea typeface="Arial"/>
                <a:cs typeface="Arial"/>
                <a:sym typeface="Arial"/>
              </a:rPr>
              <a:t> sector (binary, etc…)</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Bridge to RTOS using </a:t>
            </a:r>
            <a:r>
              <a:rPr b="1" lang="en-US" sz="2000" strike="noStrike">
                <a:latin typeface="Arial"/>
                <a:ea typeface="Arial"/>
                <a:cs typeface="Arial"/>
                <a:sym typeface="Arial"/>
              </a:rPr>
              <a:t>lu_util</a:t>
            </a:r>
            <a:endParaRPr b="0" sz="2000" strike="noStrike">
              <a:latin typeface="Arial"/>
              <a:ea typeface="Arial"/>
              <a:cs typeface="Arial"/>
              <a:sym typeface="Arial"/>
            </a:endParaRPr>
          </a:p>
        </p:txBody>
      </p:sp>
      <p:sp>
        <p:nvSpPr>
          <p:cNvPr id="152" name="Google Shape;152;p24"/>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53" name="Google Shape;153;p24"/>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54" name="Google Shape;154;p24"/>
          <p:cNvPicPr preferRelativeResize="0"/>
          <p:nvPr/>
        </p:nvPicPr>
        <p:blipFill rotWithShape="1">
          <a:blip r:embed="rId4">
            <a:alphaModFix/>
          </a:blip>
          <a:srcRect b="0" l="0" r="0" t="0"/>
          <a:stretch/>
        </p:blipFill>
        <p:spPr>
          <a:xfrm rot="-1348200">
            <a:off x="1297440" y="2572560"/>
            <a:ext cx="6582960" cy="993600"/>
          </a:xfrm>
          <a:prstGeom prst="rect">
            <a:avLst/>
          </a:prstGeom>
          <a:noFill/>
          <a:ln>
            <a:noFill/>
          </a:ln>
        </p:spPr>
      </p:pic>
      <p:sp>
        <p:nvSpPr>
          <p:cNvPr id="155" name="Google Shape;155;p24"/>
          <p:cNvSpPr txBox="1"/>
          <p:nvPr/>
        </p:nvSpPr>
        <p:spPr>
          <a:xfrm rot="1952400">
            <a:off x="2044080" y="2798280"/>
            <a:ext cx="6028920" cy="10580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000" strike="noStrike">
                <a:solidFill>
                  <a:srgbClr val="FF0000"/>
                </a:solidFill>
                <a:latin typeface="Arial"/>
                <a:ea typeface="Arial"/>
                <a:cs typeface="Arial"/>
                <a:sym typeface="Arial"/>
              </a:rPr>
              <a:t>HERO3+ and lower only!</a:t>
            </a:r>
            <a:endParaRPr b="0" sz="4000"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 whoami === root</a:t>
            </a:r>
            <a:endParaRPr b="0" sz="4400" strike="noStrike">
              <a:latin typeface="Arial"/>
              <a:ea typeface="Arial"/>
              <a:cs typeface="Arial"/>
              <a:sym typeface="Arial"/>
            </a:endParaRPr>
          </a:p>
        </p:txBody>
      </p:sp>
      <p:sp>
        <p:nvSpPr>
          <p:cNvPr id="161" name="Google Shape;161;p25"/>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Camera boot process </a:t>
            </a:r>
            <a:r>
              <a:rPr b="1" lang="en-US" sz="2000" strike="noStrike">
                <a:latin typeface="Arial"/>
                <a:ea typeface="Arial"/>
                <a:cs typeface="Arial"/>
                <a:sym typeface="Arial"/>
              </a:rPr>
              <a:t>used</a:t>
            </a:r>
            <a:r>
              <a:rPr b="0" lang="en-US" sz="2000" strike="noStrike">
                <a:latin typeface="Arial"/>
                <a:ea typeface="Arial"/>
                <a:cs typeface="Arial"/>
                <a:sym typeface="Arial"/>
              </a:rPr>
              <a:t> to have a step for executing a file called autoexec.ash in the sdcard</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Executed from the AMBA side, meaning we get access to proprietary commands like </a:t>
            </a:r>
            <a:r>
              <a:rPr b="1" lang="en-US" sz="2000" strike="noStrike">
                <a:latin typeface="Arial"/>
                <a:ea typeface="Arial"/>
                <a:cs typeface="Arial"/>
                <a:sym typeface="Arial"/>
              </a:rPr>
              <a:t>t,  firmfl, savebin</a:t>
            </a:r>
            <a:r>
              <a:rPr b="0" lang="en-US" sz="2000" strike="noStrike">
                <a:latin typeface="Arial"/>
                <a:ea typeface="Arial"/>
                <a:cs typeface="Arial"/>
                <a:sym typeface="Arial"/>
              </a:rPr>
              <a:t>… and some standard UNIX commands (rm, mv, …) AND busybox</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Read/write priv to sd card, </a:t>
            </a:r>
            <a:r>
              <a:rPr b="0" lang="en-US" sz="2000" u="sng" strike="noStrike">
                <a:solidFill>
                  <a:schemeClr val="hlink"/>
                </a:solidFill>
                <a:latin typeface="Arial"/>
                <a:ea typeface="Arial"/>
                <a:cs typeface="Arial"/>
                <a:sym typeface="Arial"/>
                <a:hlinkClick r:id="rId3"/>
              </a:rPr>
              <a:t>a:\</a:t>
            </a:r>
            <a:r>
              <a:rPr b="0" lang="en-US" sz="2000" strike="noStrike">
                <a:latin typeface="Arial"/>
                <a:ea typeface="Arial"/>
                <a:cs typeface="Arial"/>
                <a:sym typeface="Arial"/>
              </a:rPr>
              <a:t> sector (binary, etc…)</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Bridge to RTOS using </a:t>
            </a:r>
            <a:r>
              <a:rPr b="1" lang="en-US" sz="2000" strike="noStrike">
                <a:latin typeface="Arial"/>
                <a:ea typeface="Arial"/>
                <a:cs typeface="Arial"/>
                <a:sym typeface="Arial"/>
              </a:rPr>
              <a:t>lu_util</a:t>
            </a:r>
            <a:endParaRPr b="0" sz="2000" strike="noStrike">
              <a:latin typeface="Arial"/>
              <a:ea typeface="Arial"/>
              <a:cs typeface="Arial"/>
              <a:sym typeface="Arial"/>
            </a:endParaRPr>
          </a:p>
        </p:txBody>
      </p:sp>
      <p:sp>
        <p:nvSpPr>
          <p:cNvPr id="162" name="Google Shape;162;p25"/>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63" name="Google Shape;163;p25"/>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164" name="Google Shape;164;p25"/>
          <p:cNvSpPr txBox="1"/>
          <p:nvPr/>
        </p:nvSpPr>
        <p:spPr>
          <a:xfrm rot="1952400">
            <a:off x="2044080" y="2798280"/>
            <a:ext cx="6028920" cy="10580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000" strike="noStrike">
                <a:solidFill>
                  <a:srgbClr val="FF0000"/>
                </a:solidFill>
                <a:latin typeface="Arial"/>
                <a:ea typeface="Arial"/>
                <a:cs typeface="Arial"/>
                <a:sym typeface="Arial"/>
              </a:rPr>
              <a:t>HERO3+ and lower only!</a:t>
            </a:r>
            <a:endParaRPr b="0" sz="4000" strike="noStrike">
              <a:latin typeface="Arial"/>
              <a:ea typeface="Arial"/>
              <a:cs typeface="Arial"/>
              <a:sym typeface="Arial"/>
            </a:endParaRPr>
          </a:p>
        </p:txBody>
      </p:sp>
      <p:pic>
        <p:nvPicPr>
          <p:cNvPr id="165" name="Google Shape;165;p25"/>
          <p:cNvPicPr preferRelativeResize="0"/>
          <p:nvPr/>
        </p:nvPicPr>
        <p:blipFill rotWithShape="1">
          <a:blip r:embed="rId4">
            <a:alphaModFix/>
          </a:blip>
          <a:srcRect b="0" l="0" r="0" t="0"/>
          <a:stretch/>
        </p:blipFill>
        <p:spPr>
          <a:xfrm>
            <a:off x="2377440" y="1005840"/>
            <a:ext cx="5409000" cy="39344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171" name="Google Shape;171;p26"/>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81149" lvl="0" marL="431999" marR="0" rtl="0" algn="l">
              <a:spcBef>
                <a:spcPts val="0"/>
              </a:spcBef>
              <a:spcAft>
                <a:spcPts val="0"/>
              </a:spcAft>
              <a:buClr>
                <a:srgbClr val="000000"/>
              </a:buClr>
              <a:buSzPts val="1800"/>
              <a:buFont typeface="Noto Sans Symbols"/>
              <a:buChar char="●"/>
            </a:pPr>
            <a:r>
              <a:rPr b="0" lang="en-US" sz="1800" strike="noStrike">
                <a:latin typeface="Arial"/>
                <a:ea typeface="Arial"/>
                <a:cs typeface="Arial"/>
                <a:sym typeface="Arial"/>
              </a:rPr>
              <a:t>For example, to enable a root shell via WiFi on HERO3 cameras:</a:t>
            </a:r>
            <a:endParaRPr b="0" sz="1800" strike="noStrike">
              <a:latin typeface="Arial"/>
              <a:ea typeface="Arial"/>
              <a:cs typeface="Arial"/>
              <a:sym typeface="Arial"/>
            </a:endParaRPr>
          </a:p>
          <a:p>
            <a:pPr indent="-381149" lvl="0" marL="431999"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lu_util exec 'telnetd -l /bin/sh -p 80' </a:t>
            </a:r>
            <a:endParaRPr b="0" sz="1800" strike="noStrike">
              <a:latin typeface="Arial"/>
              <a:ea typeface="Arial"/>
              <a:cs typeface="Arial"/>
              <a:sym typeface="Arial"/>
            </a:endParaRPr>
          </a:p>
          <a:p>
            <a:pPr indent="-381150" lvl="0" marL="432000"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More commands can enable the camera to do:</a:t>
            </a:r>
            <a:endParaRPr b="0" sz="1800" strike="noStrike">
              <a:latin typeface="Arial"/>
              <a:ea typeface="Arial"/>
              <a:cs typeface="Arial"/>
              <a:sym typeface="Arial"/>
            </a:endParaRPr>
          </a:p>
          <a:p>
            <a:pPr indent="-342900" lvl="1" marL="914400"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 long exposures</a:t>
            </a:r>
            <a:endParaRPr b="0" sz="1800" strike="noStrike">
              <a:latin typeface="Arial"/>
              <a:ea typeface="Arial"/>
              <a:cs typeface="Arial"/>
              <a:sym typeface="Arial"/>
            </a:endParaRPr>
          </a:p>
          <a:p>
            <a:pPr indent="-342900" lvl="1" marL="914400"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 longer timelapses</a:t>
            </a:r>
            <a:endParaRPr b="0" sz="1800" strike="noStrike">
              <a:latin typeface="Arial"/>
              <a:ea typeface="Arial"/>
              <a:cs typeface="Arial"/>
              <a:sym typeface="Arial"/>
            </a:endParaRPr>
          </a:p>
          <a:p>
            <a:pPr indent="-342900" lvl="1" marL="914400" marR="0" rtl="0" algn="l">
              <a:spcBef>
                <a:spcPts val="1417"/>
              </a:spcBef>
              <a:spcAft>
                <a:spcPts val="0"/>
              </a:spcAft>
              <a:buClr>
                <a:srgbClr val="000000"/>
              </a:buClr>
              <a:buSzPts val="1800"/>
              <a:buFont typeface="Noto Sans Symbols"/>
              <a:buChar char="○"/>
            </a:pPr>
            <a:r>
              <a:rPr b="0" lang="en-US" sz="1800" strike="noStrike">
                <a:latin typeface="Arial"/>
                <a:ea typeface="Arial"/>
                <a:cs typeface="Arial"/>
                <a:sym typeface="Arial"/>
              </a:rPr>
              <a:t>- automatically turn on wifi</a:t>
            </a:r>
            <a:endParaRPr b="0" sz="1800" strike="noStrike">
              <a:latin typeface="Arial"/>
              <a:ea typeface="Arial"/>
              <a:cs typeface="Arial"/>
              <a:sym typeface="Arial"/>
            </a:endParaRPr>
          </a:p>
          <a:p>
            <a:pPr indent="-266850" lvl="0" marL="432000" marR="0" rtl="0" algn="l">
              <a:spcBef>
                <a:spcPts val="1417"/>
              </a:spcBef>
              <a:spcAft>
                <a:spcPts val="0"/>
              </a:spcAft>
              <a:buClr>
                <a:srgbClr val="000000"/>
              </a:buClr>
              <a:buSzPts val="900"/>
              <a:buFont typeface="Noto Sans Symbols"/>
              <a:buNone/>
            </a:pPr>
            <a:r>
              <a:t/>
            </a:r>
            <a:endParaRPr b="0" sz="1800" strike="noStrike">
              <a:latin typeface="Arial"/>
              <a:ea typeface="Arial"/>
              <a:cs typeface="Arial"/>
              <a:sym typeface="Arial"/>
            </a:endParaRPr>
          </a:p>
          <a:p>
            <a:pPr indent="0" lvl="0" marL="457200" marR="0" rtl="0" algn="l">
              <a:spcBef>
                <a:spcPts val="1417"/>
              </a:spcBef>
              <a:spcAft>
                <a:spcPts val="0"/>
              </a:spcAft>
              <a:buNone/>
            </a:pPr>
            <a:r>
              <a:rPr b="1" lang="en-US" sz="1800" strike="noStrike">
                <a:solidFill>
                  <a:srgbClr val="FF4000"/>
                </a:solidFill>
                <a:latin typeface="Arial"/>
                <a:ea typeface="Arial"/>
                <a:cs typeface="Arial"/>
                <a:sym typeface="Arial"/>
              </a:rPr>
              <a:t>FULL CREDIT FOR AUTOEXEC.ASH GOES TO EVILWOMBAT!!!! </a:t>
            </a:r>
            <a:endParaRPr b="0" sz="1800" strike="noStrike">
              <a:latin typeface="Arial"/>
              <a:ea typeface="Arial"/>
              <a:cs typeface="Arial"/>
              <a:sym typeface="Arial"/>
            </a:endParaRPr>
          </a:p>
        </p:txBody>
      </p:sp>
      <p:sp>
        <p:nvSpPr>
          <p:cNvPr id="172" name="Google Shape;172;p26"/>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73" name="Google Shape;173;p26"/>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74" name="Google Shape;174;p26"/>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175" name="Google Shape;175;p26"/>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176" name="Google Shape;176;p26"/>
          <p:cNvSpPr txBox="1"/>
          <p:nvPr/>
        </p:nvSpPr>
        <p:spPr>
          <a:xfrm>
            <a:off x="822960" y="4163630"/>
            <a:ext cx="4663500" cy="602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And much more (check github for recipes)</a:t>
            </a:r>
            <a:endParaRPr b="0" sz="1800"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182" name="Google Shape;182;p27"/>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42900" lvl="0" marL="457200"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42900" lvl="0" marL="457200"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None/>
            </a:pPr>
            <a:r>
              <a:t/>
            </a:r>
            <a:endParaRPr sz="1800">
              <a:solidFill>
                <a:schemeClr val="dk1"/>
              </a:solidFill>
            </a:endParaRPr>
          </a:p>
          <a:p>
            <a:pPr indent="0" lvl="0" marL="457200" rtl="0" algn="l">
              <a:spcBef>
                <a:spcPts val="1417"/>
              </a:spcBef>
              <a:spcAft>
                <a:spcPts val="0"/>
              </a:spcAft>
              <a:buNone/>
            </a:pPr>
            <a:r>
              <a:rPr b="1" lang="en-US" sz="1800">
                <a:solidFill>
                  <a:srgbClr val="FF4000"/>
                </a:solidFill>
              </a:rPr>
              <a:t>FULL CREDIT FOR AUTOEXEC.ASH GOES TO EVILWOMBAT!!!! </a:t>
            </a:r>
            <a:endParaRPr sz="1800">
              <a:solidFill>
                <a:schemeClr val="dk1"/>
              </a:solidFill>
            </a:endParaRPr>
          </a:p>
          <a:p>
            <a:pPr indent="0" lvl="0" marL="457200" marR="0" rtl="0" algn="l">
              <a:spcBef>
                <a:spcPts val="1417"/>
              </a:spcBef>
              <a:spcAft>
                <a:spcPts val="0"/>
              </a:spcAft>
              <a:buNone/>
            </a:pPr>
            <a:r>
              <a:t/>
            </a:r>
            <a:endParaRPr sz="2000"/>
          </a:p>
        </p:txBody>
      </p:sp>
      <p:sp>
        <p:nvSpPr>
          <p:cNvPr id="183" name="Google Shape;183;p27"/>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84" name="Google Shape;184;p27"/>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85" name="Google Shape;185;p27"/>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186" name="Google Shape;186;p27"/>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187" name="Google Shape;187;p27"/>
          <p:cNvSpPr/>
          <p:nvPr/>
        </p:nvSpPr>
        <p:spPr>
          <a:xfrm>
            <a:off x="0" y="-25"/>
            <a:ext cx="101583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7"/>
          <p:cNvPicPr preferRelativeResize="0"/>
          <p:nvPr/>
        </p:nvPicPr>
        <p:blipFill rotWithShape="1">
          <a:blip r:embed="rId5">
            <a:alphaModFix/>
          </a:blip>
          <a:srcRect b="0" l="0" r="0" t="0"/>
          <a:stretch/>
        </p:blipFill>
        <p:spPr>
          <a:xfrm>
            <a:off x="2003900" y="1008000"/>
            <a:ext cx="5375375" cy="4031625"/>
          </a:xfrm>
          <a:prstGeom prst="rect">
            <a:avLst/>
          </a:prstGeom>
          <a:noFill/>
          <a:ln>
            <a:noFill/>
          </a:ln>
        </p:spPr>
      </p:pic>
      <p:sp>
        <p:nvSpPr>
          <p:cNvPr id="189" name="Google Shape;189;p27"/>
          <p:cNvSpPr txBox="1"/>
          <p:nvPr/>
        </p:nvSpPr>
        <p:spPr>
          <a:xfrm>
            <a:off x="2926080" y="5120640"/>
            <a:ext cx="41148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Photo credit: BW900 on reddit</a:t>
            </a:r>
            <a:endParaRPr b="0" sz="1800"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195" name="Google Shape;195;p28"/>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81149" lvl="0" marL="431999"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Clr>
                <a:schemeClr val="dk1"/>
              </a:buClr>
              <a:buSzPts val="900"/>
              <a:buFont typeface="Noto Sans Symbols"/>
              <a:buNone/>
            </a:pPr>
            <a:r>
              <a:t/>
            </a:r>
            <a:endParaRPr sz="1800">
              <a:solidFill>
                <a:schemeClr val="dk1"/>
              </a:solidFill>
            </a:endParaRPr>
          </a:p>
          <a:p>
            <a:pPr indent="0" lvl="0" marL="457200" rtl="0" algn="l">
              <a:spcBef>
                <a:spcPts val="1417"/>
              </a:spcBef>
              <a:spcAft>
                <a:spcPts val="0"/>
              </a:spcAft>
              <a:buClr>
                <a:schemeClr val="dk1"/>
              </a:buClr>
              <a:buSzPts val="1100"/>
              <a:buFont typeface="Arial"/>
              <a:buNone/>
            </a:pPr>
            <a:r>
              <a:rPr b="1" lang="en-US" sz="1800">
                <a:solidFill>
                  <a:srgbClr val="FF4000"/>
                </a:solidFill>
              </a:rPr>
              <a:t>FULL CREDIT FOR AUTOEXEC.ASH GOES TO EVILWOMBAT!!!! </a:t>
            </a:r>
            <a:endParaRPr sz="1800">
              <a:solidFill>
                <a:schemeClr val="dk1"/>
              </a:solidFill>
            </a:endParaRPr>
          </a:p>
          <a:p>
            <a:pPr indent="0" lvl="0" marL="0" marR="0" rtl="0" algn="l">
              <a:spcBef>
                <a:spcPts val="1417"/>
              </a:spcBef>
              <a:spcAft>
                <a:spcPts val="0"/>
              </a:spcAft>
              <a:buNone/>
            </a:pPr>
            <a:r>
              <a:t/>
            </a:r>
            <a:endParaRPr sz="2000"/>
          </a:p>
        </p:txBody>
      </p:sp>
      <p:sp>
        <p:nvSpPr>
          <p:cNvPr id="196" name="Google Shape;196;p28"/>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97" name="Google Shape;197;p28"/>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198" name="Google Shape;198;p28"/>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199" name="Google Shape;199;p28"/>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200" name="Google Shape;200;p28"/>
          <p:cNvSpPr/>
          <p:nvPr/>
        </p:nvSpPr>
        <p:spPr>
          <a:xfrm>
            <a:off x="0" y="-25"/>
            <a:ext cx="101661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8"/>
          <p:cNvPicPr preferRelativeResize="0"/>
          <p:nvPr/>
        </p:nvPicPr>
        <p:blipFill rotWithShape="1">
          <a:blip r:embed="rId5">
            <a:alphaModFix/>
          </a:blip>
          <a:srcRect b="0" l="0" r="0" t="0"/>
          <a:stretch/>
        </p:blipFill>
        <p:spPr>
          <a:xfrm>
            <a:off x="2086920" y="973080"/>
            <a:ext cx="5438520" cy="4078800"/>
          </a:xfrm>
          <a:prstGeom prst="rect">
            <a:avLst/>
          </a:prstGeom>
          <a:noFill/>
          <a:ln>
            <a:noFill/>
          </a:ln>
        </p:spPr>
      </p:pic>
      <p:sp>
        <p:nvSpPr>
          <p:cNvPr id="202" name="Google Shape;202;p28"/>
          <p:cNvSpPr txBox="1"/>
          <p:nvPr/>
        </p:nvSpPr>
        <p:spPr>
          <a:xfrm>
            <a:off x="2651760" y="5120640"/>
            <a:ext cx="45720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Photo credit: DesignNomad on reddit</a:t>
            </a:r>
            <a:endParaRPr b="0" sz="1800"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9"/>
          <p:cNvSpPr txBox="1"/>
          <p:nvPr/>
        </p:nvSpPr>
        <p:spPr>
          <a:xfrm>
            <a:off x="504000" y="226080"/>
            <a:ext cx="90717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208" name="Google Shape;208;p29"/>
          <p:cNvSpPr txBox="1"/>
          <p:nvPr/>
        </p:nvSpPr>
        <p:spPr>
          <a:xfrm>
            <a:off x="504000" y="1326600"/>
            <a:ext cx="9071700" cy="3288300"/>
          </a:xfrm>
          <a:prstGeom prst="rect">
            <a:avLst/>
          </a:prstGeom>
          <a:noFill/>
          <a:ln>
            <a:noFill/>
          </a:ln>
        </p:spPr>
        <p:txBody>
          <a:bodyPr anchorCtr="0" anchor="t" bIns="0" lIns="0" spcFirstLastPara="1" rIns="0" wrap="square" tIns="0">
            <a:noAutofit/>
          </a:bodyPr>
          <a:lstStyle/>
          <a:p>
            <a:pPr indent="-381149" lvl="0" marL="431999"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None/>
            </a:pPr>
            <a:r>
              <a:t/>
            </a:r>
            <a:endParaRPr sz="1800">
              <a:solidFill>
                <a:schemeClr val="dk1"/>
              </a:solidFill>
            </a:endParaRPr>
          </a:p>
          <a:p>
            <a:pPr indent="0" lvl="0" marL="457200" rtl="0" algn="l">
              <a:spcBef>
                <a:spcPts val="1417"/>
              </a:spcBef>
              <a:spcAft>
                <a:spcPts val="0"/>
              </a:spcAft>
              <a:buNone/>
            </a:pPr>
            <a:r>
              <a:rPr b="1" lang="en-US" sz="1800">
                <a:solidFill>
                  <a:srgbClr val="FF4000"/>
                </a:solidFill>
              </a:rPr>
              <a:t>FULL CREDIT FOR AUTOEXEC.ASH GOES TO EVILWOMBAT!!!! </a:t>
            </a:r>
            <a:endParaRPr sz="1800">
              <a:solidFill>
                <a:schemeClr val="dk1"/>
              </a:solidFill>
            </a:endParaRPr>
          </a:p>
          <a:p>
            <a:pPr indent="0" lvl="0" marL="0" marR="0" rtl="0" algn="l">
              <a:spcBef>
                <a:spcPts val="1417"/>
              </a:spcBef>
              <a:spcAft>
                <a:spcPts val="0"/>
              </a:spcAft>
              <a:buNone/>
            </a:pPr>
            <a:r>
              <a:t/>
            </a:r>
            <a:endParaRPr sz="2000"/>
          </a:p>
        </p:txBody>
      </p:sp>
      <p:sp>
        <p:nvSpPr>
          <p:cNvPr id="209" name="Google Shape;209;p29"/>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10" name="Google Shape;210;p29"/>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11" name="Google Shape;211;p29"/>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212" name="Google Shape;212;p29"/>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213" name="Google Shape;213;p29"/>
          <p:cNvSpPr/>
          <p:nvPr/>
        </p:nvSpPr>
        <p:spPr>
          <a:xfrm>
            <a:off x="0" y="-25"/>
            <a:ext cx="101661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txBox="1"/>
          <p:nvPr/>
        </p:nvSpPr>
        <p:spPr>
          <a:xfrm>
            <a:off x="2651760" y="5120640"/>
            <a:ext cx="4572000" cy="3462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Clr>
                <a:schemeClr val="dk1"/>
              </a:buClr>
              <a:buFont typeface="Arial"/>
              <a:buNone/>
            </a:pPr>
            <a:r>
              <a:rPr lang="en-US" sz="1800">
                <a:solidFill>
                  <a:schemeClr val="dk1"/>
                </a:solidFill>
              </a:rPr>
              <a:t>My attempt :D</a:t>
            </a:r>
            <a:endParaRPr sz="1800">
              <a:solidFill>
                <a:schemeClr val="dk1"/>
              </a:solidFill>
            </a:endParaRPr>
          </a:p>
          <a:p>
            <a:pPr indent="0" lvl="0" marL="0" marR="0" rtl="0" algn="l">
              <a:spcBef>
                <a:spcPts val="0"/>
              </a:spcBef>
              <a:spcAft>
                <a:spcPts val="0"/>
              </a:spcAft>
              <a:buNone/>
            </a:pPr>
            <a:r>
              <a:t/>
            </a:r>
            <a:endParaRPr sz="1800"/>
          </a:p>
        </p:txBody>
      </p:sp>
      <p:pic>
        <p:nvPicPr>
          <p:cNvPr id="215" name="Google Shape;215;p29"/>
          <p:cNvPicPr preferRelativeResize="0"/>
          <p:nvPr/>
        </p:nvPicPr>
        <p:blipFill>
          <a:blip r:embed="rId5">
            <a:alphaModFix/>
          </a:blip>
          <a:stretch>
            <a:fillRect/>
          </a:stretch>
        </p:blipFill>
        <p:spPr>
          <a:xfrm>
            <a:off x="1947200" y="962550"/>
            <a:ext cx="5426600" cy="4069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0"/>
          <p:cNvSpPr txBox="1"/>
          <p:nvPr/>
        </p:nvSpPr>
        <p:spPr>
          <a:xfrm>
            <a:off x="504000" y="226080"/>
            <a:ext cx="90717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221" name="Google Shape;221;p30"/>
          <p:cNvSpPr txBox="1"/>
          <p:nvPr/>
        </p:nvSpPr>
        <p:spPr>
          <a:xfrm>
            <a:off x="504000" y="1326600"/>
            <a:ext cx="9071700" cy="3288300"/>
          </a:xfrm>
          <a:prstGeom prst="rect">
            <a:avLst/>
          </a:prstGeom>
          <a:noFill/>
          <a:ln>
            <a:noFill/>
          </a:ln>
        </p:spPr>
        <p:txBody>
          <a:bodyPr anchorCtr="0" anchor="t" bIns="0" lIns="0" spcFirstLastPara="1" rIns="0" wrap="square" tIns="0">
            <a:noAutofit/>
          </a:bodyPr>
          <a:lstStyle/>
          <a:p>
            <a:pPr indent="-381149" lvl="0" marL="431999"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None/>
            </a:pPr>
            <a:r>
              <a:t/>
            </a:r>
            <a:endParaRPr sz="1800">
              <a:solidFill>
                <a:schemeClr val="dk1"/>
              </a:solidFill>
            </a:endParaRPr>
          </a:p>
          <a:p>
            <a:pPr indent="0" lvl="0" marL="457200" rtl="0" algn="l">
              <a:spcBef>
                <a:spcPts val="1417"/>
              </a:spcBef>
              <a:spcAft>
                <a:spcPts val="0"/>
              </a:spcAft>
              <a:buNone/>
            </a:pPr>
            <a:r>
              <a:rPr b="1" lang="en-US" sz="1800">
                <a:solidFill>
                  <a:srgbClr val="FF4000"/>
                </a:solidFill>
              </a:rPr>
              <a:t>FULL CREDIT FOR AUTOEXEC.ASH GOES TO EVILWOMBAT!!!! </a:t>
            </a:r>
            <a:endParaRPr sz="1800">
              <a:solidFill>
                <a:schemeClr val="dk1"/>
              </a:solidFill>
            </a:endParaRPr>
          </a:p>
          <a:p>
            <a:pPr indent="0" lvl="0" marL="0" marR="0" rtl="0" algn="l">
              <a:spcBef>
                <a:spcPts val="1417"/>
              </a:spcBef>
              <a:spcAft>
                <a:spcPts val="0"/>
              </a:spcAft>
              <a:buNone/>
            </a:pPr>
            <a:r>
              <a:t/>
            </a:r>
            <a:endParaRPr sz="2000"/>
          </a:p>
        </p:txBody>
      </p:sp>
      <p:sp>
        <p:nvSpPr>
          <p:cNvPr id="222" name="Google Shape;222;p30"/>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23" name="Google Shape;223;p30"/>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24" name="Google Shape;224;p30"/>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225" name="Google Shape;225;p30"/>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226" name="Google Shape;226;p30"/>
          <p:cNvSpPr/>
          <p:nvPr/>
        </p:nvSpPr>
        <p:spPr>
          <a:xfrm>
            <a:off x="0" y="-25"/>
            <a:ext cx="101661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txBox="1"/>
          <p:nvPr/>
        </p:nvSpPr>
        <p:spPr>
          <a:xfrm>
            <a:off x="2866310" y="5089990"/>
            <a:ext cx="45720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latin typeface="Arial"/>
              <a:ea typeface="Arial"/>
              <a:cs typeface="Arial"/>
              <a:sym typeface="Arial"/>
            </a:endParaRPr>
          </a:p>
        </p:txBody>
      </p:sp>
      <p:pic>
        <p:nvPicPr>
          <p:cNvPr id="228" name="Google Shape;228;p30"/>
          <p:cNvPicPr preferRelativeResize="0"/>
          <p:nvPr/>
        </p:nvPicPr>
        <p:blipFill rotWithShape="1">
          <a:blip r:embed="rId5">
            <a:alphaModFix/>
          </a:blip>
          <a:srcRect b="0" l="0" r="0" t="0"/>
          <a:stretch/>
        </p:blipFill>
        <p:spPr>
          <a:xfrm>
            <a:off x="1779475" y="938875"/>
            <a:ext cx="5892473" cy="40776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1"/>
          <p:cNvSpPr txBox="1"/>
          <p:nvPr/>
        </p:nvSpPr>
        <p:spPr>
          <a:xfrm>
            <a:off x="504000" y="226080"/>
            <a:ext cx="90717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Enhancing capabilities</a:t>
            </a:r>
            <a:endParaRPr b="0" sz="4400" strike="noStrike">
              <a:latin typeface="Arial"/>
              <a:ea typeface="Arial"/>
              <a:cs typeface="Arial"/>
              <a:sym typeface="Arial"/>
            </a:endParaRPr>
          </a:p>
        </p:txBody>
      </p:sp>
      <p:sp>
        <p:nvSpPr>
          <p:cNvPr id="234" name="Google Shape;234;p31"/>
          <p:cNvSpPr txBox="1"/>
          <p:nvPr/>
        </p:nvSpPr>
        <p:spPr>
          <a:xfrm>
            <a:off x="504000" y="1326600"/>
            <a:ext cx="9071700" cy="3288300"/>
          </a:xfrm>
          <a:prstGeom prst="rect">
            <a:avLst/>
          </a:prstGeom>
          <a:noFill/>
          <a:ln>
            <a:noFill/>
          </a:ln>
        </p:spPr>
        <p:txBody>
          <a:bodyPr anchorCtr="0" anchor="t" bIns="0" lIns="0" spcFirstLastPara="1" rIns="0" wrap="square" tIns="0">
            <a:noAutofit/>
          </a:bodyPr>
          <a:lstStyle/>
          <a:p>
            <a:pPr indent="-381149" lvl="0" marL="431999" rtl="0" algn="l">
              <a:spcBef>
                <a:spcPts val="0"/>
              </a:spcBef>
              <a:spcAft>
                <a:spcPts val="0"/>
              </a:spcAft>
              <a:buClr>
                <a:schemeClr val="dk1"/>
              </a:buClr>
              <a:buSzPts val="1800"/>
              <a:buFont typeface="Noto Sans Symbols"/>
              <a:buChar char="●"/>
            </a:pPr>
            <a:r>
              <a:rPr lang="en-US" sz="1800">
                <a:solidFill>
                  <a:schemeClr val="dk1"/>
                </a:solidFill>
              </a:rPr>
              <a:t>For example, to enable a root shell via WiFi on HERO3 cameras:</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lu_util exec 'telnetd -l /bin/sh -p 80' </a:t>
            </a:r>
            <a:endParaRPr sz="1800">
              <a:solidFill>
                <a:schemeClr val="dk1"/>
              </a:solidFill>
            </a:endParaRPr>
          </a:p>
          <a:p>
            <a:pPr indent="-381149" lvl="0" marL="431999" rtl="0" algn="l">
              <a:spcBef>
                <a:spcPts val="1417"/>
              </a:spcBef>
              <a:spcAft>
                <a:spcPts val="0"/>
              </a:spcAft>
              <a:buClr>
                <a:schemeClr val="dk1"/>
              </a:buClr>
              <a:buSzPts val="1800"/>
              <a:buFont typeface="Noto Sans Symbols"/>
              <a:buChar char="●"/>
            </a:pPr>
            <a:r>
              <a:rPr lang="en-US" sz="1800">
                <a:solidFill>
                  <a:schemeClr val="dk1"/>
                </a:solidFill>
              </a:rPr>
              <a:t>More commands can enable the camera to do:</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 exposures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longer timelapses</a:t>
            </a:r>
            <a:endParaRPr sz="1800">
              <a:solidFill>
                <a:schemeClr val="dk1"/>
              </a:solidFill>
            </a:endParaRPr>
          </a:p>
          <a:p>
            <a:pPr indent="-342900" lvl="1" marL="914400" rtl="0" algn="l">
              <a:spcBef>
                <a:spcPts val="1417"/>
              </a:spcBef>
              <a:spcAft>
                <a:spcPts val="0"/>
              </a:spcAft>
              <a:buClr>
                <a:schemeClr val="dk1"/>
              </a:buClr>
              <a:buSzPts val="1800"/>
              <a:buFont typeface="Noto Sans Symbols"/>
              <a:buChar char="○"/>
            </a:pPr>
            <a:r>
              <a:rPr lang="en-US" sz="1800">
                <a:solidFill>
                  <a:schemeClr val="dk1"/>
                </a:solidFill>
              </a:rPr>
              <a:t>- automatically turn on wifi</a:t>
            </a:r>
            <a:endParaRPr sz="1800">
              <a:solidFill>
                <a:schemeClr val="dk1"/>
              </a:solidFill>
            </a:endParaRPr>
          </a:p>
          <a:p>
            <a:pPr indent="-266849" lvl="0" marL="431999" rtl="0" algn="l">
              <a:spcBef>
                <a:spcPts val="1417"/>
              </a:spcBef>
              <a:spcAft>
                <a:spcPts val="0"/>
              </a:spcAft>
              <a:buNone/>
            </a:pPr>
            <a:r>
              <a:t/>
            </a:r>
            <a:endParaRPr sz="1800">
              <a:solidFill>
                <a:schemeClr val="dk1"/>
              </a:solidFill>
            </a:endParaRPr>
          </a:p>
          <a:p>
            <a:pPr indent="0" lvl="0" marL="457200" rtl="0" algn="l">
              <a:spcBef>
                <a:spcPts val="1417"/>
              </a:spcBef>
              <a:spcAft>
                <a:spcPts val="0"/>
              </a:spcAft>
              <a:buNone/>
            </a:pPr>
            <a:r>
              <a:rPr b="1" lang="en-US" sz="1800">
                <a:solidFill>
                  <a:srgbClr val="FF4000"/>
                </a:solidFill>
              </a:rPr>
              <a:t>FULL CREDIT FOR AUTOEXEC.ASH GOES TO EVILWOMBAT!!!! </a:t>
            </a:r>
            <a:endParaRPr sz="1800">
              <a:solidFill>
                <a:schemeClr val="dk1"/>
              </a:solidFill>
            </a:endParaRPr>
          </a:p>
          <a:p>
            <a:pPr indent="0" lvl="0" marL="0" marR="0" rtl="0" algn="l">
              <a:spcBef>
                <a:spcPts val="1417"/>
              </a:spcBef>
              <a:spcAft>
                <a:spcPts val="0"/>
              </a:spcAft>
              <a:buNone/>
            </a:pPr>
            <a:r>
              <a:t/>
            </a:r>
            <a:endParaRPr sz="2000"/>
          </a:p>
        </p:txBody>
      </p:sp>
      <p:sp>
        <p:nvSpPr>
          <p:cNvPr id="235" name="Google Shape;235;p31"/>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36" name="Google Shape;236;p31"/>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37" name="Google Shape;237;p31"/>
          <p:cNvPicPr preferRelativeResize="0"/>
          <p:nvPr/>
        </p:nvPicPr>
        <p:blipFill rotWithShape="1">
          <a:blip r:embed="rId3">
            <a:alphaModFix/>
          </a:blip>
          <a:srcRect b="0" l="0" r="0" t="0"/>
          <a:stretch/>
        </p:blipFill>
        <p:spPr>
          <a:xfrm>
            <a:off x="5936760" y="2336040"/>
            <a:ext cx="2201400" cy="1961640"/>
          </a:xfrm>
          <a:prstGeom prst="rect">
            <a:avLst/>
          </a:prstGeom>
          <a:noFill/>
          <a:ln>
            <a:noFill/>
          </a:ln>
        </p:spPr>
      </p:pic>
      <p:pic>
        <p:nvPicPr>
          <p:cNvPr id="238" name="Google Shape;238;p31"/>
          <p:cNvPicPr preferRelativeResize="0"/>
          <p:nvPr/>
        </p:nvPicPr>
        <p:blipFill rotWithShape="1">
          <a:blip r:embed="rId4">
            <a:alphaModFix/>
          </a:blip>
          <a:srcRect b="0" l="0" r="0" t="0"/>
          <a:stretch/>
        </p:blipFill>
        <p:spPr>
          <a:xfrm>
            <a:off x="7863840" y="2396880"/>
            <a:ext cx="1933200" cy="1352160"/>
          </a:xfrm>
          <a:prstGeom prst="rect">
            <a:avLst/>
          </a:prstGeom>
          <a:noFill/>
          <a:ln>
            <a:noFill/>
          </a:ln>
        </p:spPr>
      </p:pic>
      <p:sp>
        <p:nvSpPr>
          <p:cNvPr id="239" name="Google Shape;239;p31"/>
          <p:cNvSpPr/>
          <p:nvPr/>
        </p:nvSpPr>
        <p:spPr>
          <a:xfrm>
            <a:off x="0" y="-25"/>
            <a:ext cx="10166100" cy="5670600"/>
          </a:xfrm>
          <a:prstGeom prst="rect">
            <a:avLst/>
          </a:prstGeom>
          <a:solidFill>
            <a:srgbClr val="959595">
              <a:alpha val="638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txBox="1"/>
          <p:nvPr/>
        </p:nvSpPr>
        <p:spPr>
          <a:xfrm>
            <a:off x="2651760" y="5120640"/>
            <a:ext cx="45720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latin typeface="Arial"/>
              <a:ea typeface="Arial"/>
              <a:cs typeface="Arial"/>
              <a:sym typeface="Arial"/>
            </a:endParaRPr>
          </a:p>
        </p:txBody>
      </p:sp>
      <p:pic>
        <p:nvPicPr>
          <p:cNvPr id="241" name="Google Shape;241;p31"/>
          <p:cNvPicPr preferRelativeResize="0"/>
          <p:nvPr/>
        </p:nvPicPr>
        <p:blipFill rotWithShape="1">
          <a:blip r:embed="rId5">
            <a:alphaModFix/>
          </a:blip>
          <a:srcRect b="0" l="0" r="0" t="0"/>
          <a:stretch/>
        </p:blipFill>
        <p:spPr>
          <a:xfrm>
            <a:off x="1779475" y="938875"/>
            <a:ext cx="5892473" cy="4077673"/>
          </a:xfrm>
          <a:prstGeom prst="rect">
            <a:avLst/>
          </a:prstGeom>
          <a:noFill/>
          <a:ln>
            <a:noFill/>
          </a:ln>
        </p:spPr>
      </p:pic>
      <p:pic>
        <p:nvPicPr>
          <p:cNvPr id="242" name="Google Shape;242;p31"/>
          <p:cNvPicPr preferRelativeResize="0"/>
          <p:nvPr/>
        </p:nvPicPr>
        <p:blipFill rotWithShape="1">
          <a:blip r:embed="rId6">
            <a:alphaModFix/>
          </a:blip>
          <a:srcRect b="0" l="0" r="0" t="0"/>
          <a:stretch/>
        </p:blipFill>
        <p:spPr>
          <a:xfrm>
            <a:off x="2671560" y="1670400"/>
            <a:ext cx="3729241" cy="2535840"/>
          </a:xfrm>
          <a:prstGeom prst="rect">
            <a:avLst/>
          </a:prstGeom>
          <a:noFill/>
          <a:ln>
            <a:noFill/>
          </a:ln>
        </p:spPr>
      </p:pic>
      <p:sp>
        <p:nvSpPr>
          <p:cNvPr id="243" name="Google Shape;243;p31"/>
          <p:cNvSpPr txBox="1"/>
          <p:nvPr/>
        </p:nvSpPr>
        <p:spPr>
          <a:xfrm>
            <a:off x="2194560" y="4268520"/>
            <a:ext cx="56694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highlight>
                  <a:srgbClr val="FFFFFF"/>
                </a:highlight>
                <a:latin typeface="Arial"/>
                <a:ea typeface="Arial"/>
                <a:cs typeface="Arial"/>
                <a:sym typeface="Arial"/>
              </a:rPr>
              <a:t>All photos shot on hacked Hero3 Black cameras!</a:t>
            </a:r>
            <a:endParaRPr b="0" sz="1800" strike="noStrike">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Hacking as a way to solve problems:</a:t>
            </a:r>
            <a:endParaRPr sz="2400"/>
          </a:p>
        </p:txBody>
      </p:sp>
      <p:sp>
        <p:nvSpPr>
          <p:cNvPr id="249" name="Google Shape;249;p32"/>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Using autoexec.ash ‘evilwombat’ managed to unbrick HERO2 cameras, props to him!</a:t>
            </a:r>
            <a:endParaRPr/>
          </a:p>
          <a:p>
            <a:pPr indent="-317500" lvl="0" marL="457200" rtl="0" algn="l">
              <a:spcBef>
                <a:spcPts val="0"/>
              </a:spcBef>
              <a:spcAft>
                <a:spcPts val="0"/>
              </a:spcAft>
              <a:buSzPts val="1400"/>
              <a:buChar char="-"/>
            </a:pPr>
            <a:r>
              <a:rPr lang="en-US"/>
              <a:t>It loaded a new firmware to the correct section and then wiped a certain part of the flash memory.</a:t>
            </a:r>
            <a:endParaRPr/>
          </a:p>
          <a:p>
            <a:pPr indent="-317500" lvl="0" marL="457200" rtl="0" algn="l">
              <a:spcBef>
                <a:spcPts val="0"/>
              </a:spcBef>
              <a:spcAft>
                <a:spcPts val="0"/>
              </a:spcAft>
              <a:buSzPts val="1400"/>
              <a:buChar char="-"/>
            </a:pPr>
            <a:r>
              <a:rPr lang="en-US"/>
              <a:t>Then GoPro came up with their solution:</a:t>
            </a:r>
            <a:endParaRPr/>
          </a:p>
        </p:txBody>
      </p:sp>
      <p:pic>
        <p:nvPicPr>
          <p:cNvPr id="250" name="Google Shape;250;p32"/>
          <p:cNvPicPr preferRelativeResize="0"/>
          <p:nvPr/>
        </p:nvPicPr>
        <p:blipFill rotWithShape="1">
          <a:blip r:embed="rId3">
            <a:alphaModFix/>
          </a:blip>
          <a:srcRect b="12884" l="-765" r="63078" t="0"/>
          <a:stretch/>
        </p:blipFill>
        <p:spPr>
          <a:xfrm>
            <a:off x="1862075" y="2929325"/>
            <a:ext cx="5616901" cy="2063275"/>
          </a:xfrm>
          <a:prstGeom prst="rect">
            <a:avLst/>
          </a:prstGeom>
          <a:noFill/>
          <a:ln>
            <a:noFill/>
          </a:ln>
        </p:spPr>
      </p:pic>
      <p:sp>
        <p:nvSpPr>
          <p:cNvPr id="251" name="Google Shape;251;p32"/>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252" name="Google Shape;252;p32"/>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latin typeface="Arial"/>
                <a:ea typeface="Arial"/>
                <a:cs typeface="Arial"/>
                <a:sym typeface="Arial"/>
              </a:rPr>
              <a:t>Index</a:t>
            </a:r>
            <a:endParaRPr b="0" i="0" sz="4400" u="none" cap="none" strike="noStrike">
              <a:latin typeface="Arial"/>
              <a:ea typeface="Arial"/>
              <a:cs typeface="Arial"/>
              <a:sym typeface="Arial"/>
            </a:endParaRPr>
          </a:p>
        </p:txBody>
      </p:sp>
      <p:sp>
        <p:nvSpPr>
          <p:cNvPr id="76" name="Google Shape;76;p15"/>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55750" lvl="0" marL="432000" marR="0" rtl="0" algn="l">
              <a:spcBef>
                <a:spcPts val="0"/>
              </a:spcBef>
              <a:spcAft>
                <a:spcPts val="0"/>
              </a:spcAft>
              <a:buClr>
                <a:srgbClr val="000000"/>
              </a:buClr>
              <a:buSzPts val="1400"/>
              <a:buFont typeface="Noto Sans Symbols"/>
              <a:buChar char="●"/>
            </a:pPr>
            <a:r>
              <a:rPr b="0" i="0" lang="en-US" u="none" cap="none" strike="noStrike">
                <a:latin typeface="Arial"/>
                <a:ea typeface="Arial"/>
                <a:cs typeface="Arial"/>
                <a:sym typeface="Arial"/>
              </a:rPr>
              <a:t>Personal Intro + intro to GoPro</a:t>
            </a:r>
            <a:endParaRPr b="0" i="0" u="none" cap="none" strike="noStrike">
              <a:latin typeface="Arial"/>
              <a:ea typeface="Arial"/>
              <a:cs typeface="Arial"/>
              <a:sym typeface="Arial"/>
            </a:endParaRPr>
          </a:p>
          <a:p>
            <a:pPr indent="-355750" lvl="0" marL="432000" marR="0" rtl="0" algn="l">
              <a:spcBef>
                <a:spcPts val="1417"/>
              </a:spcBef>
              <a:spcAft>
                <a:spcPts val="0"/>
              </a:spcAft>
              <a:buClr>
                <a:srgbClr val="000000"/>
              </a:buClr>
              <a:buSzPts val="1400"/>
              <a:buFont typeface="Noto Sans Symbols"/>
              <a:buChar char="●"/>
            </a:pPr>
            <a:r>
              <a:rPr b="0" i="0" lang="en-US" u="none" cap="none" strike="noStrike">
                <a:latin typeface="Arial"/>
                <a:ea typeface="Arial"/>
                <a:cs typeface="Arial"/>
                <a:sym typeface="Arial"/>
              </a:rPr>
              <a:t>Pwning cameras ‘out of the box’ style:</a:t>
            </a:r>
            <a:endParaRPr b="0" i="0" u="none" cap="none" strike="noStrike">
              <a:latin typeface="Arial"/>
              <a:ea typeface="Arial"/>
              <a:cs typeface="Arial"/>
              <a:sym typeface="Arial"/>
            </a:endParaRPr>
          </a:p>
          <a:p>
            <a:pPr indent="-317650" lvl="1" marL="864000" marR="0" rtl="0" algn="l">
              <a:spcBef>
                <a:spcPts val="1134"/>
              </a:spcBef>
              <a:spcAft>
                <a:spcPts val="0"/>
              </a:spcAft>
              <a:buClr>
                <a:srgbClr val="000000"/>
              </a:buClr>
              <a:buSzPts val="1400"/>
              <a:buFont typeface="Noto Sans Symbols"/>
              <a:buChar char="−"/>
            </a:pPr>
            <a:r>
              <a:rPr b="0" i="0" lang="en-US" u="none" cap="none" strike="noStrike">
                <a:latin typeface="Arial"/>
                <a:ea typeface="Arial"/>
                <a:cs typeface="Arial"/>
                <a:sym typeface="Arial"/>
              </a:rPr>
              <a:t>A brief teardown / FW reverse engineering</a:t>
            </a:r>
            <a:endParaRPr b="0" i="0" u="none" cap="none" strike="noStrike">
              <a:latin typeface="Arial"/>
              <a:ea typeface="Arial"/>
              <a:cs typeface="Arial"/>
              <a:sym typeface="Arial"/>
            </a:endParaRPr>
          </a:p>
          <a:p>
            <a:pPr indent="-317649" lvl="1" marL="864000" marR="0" rtl="0" algn="l">
              <a:spcBef>
                <a:spcPts val="1134"/>
              </a:spcBef>
              <a:spcAft>
                <a:spcPts val="0"/>
              </a:spcAft>
              <a:buClr>
                <a:srgbClr val="000000"/>
              </a:buClr>
              <a:buSzPts val="1400"/>
              <a:buFont typeface="Noto Sans Symbols"/>
              <a:buChar char="−"/>
            </a:pPr>
            <a:r>
              <a:rPr b="0" i="0" lang="en-US" u="none" cap="none" strike="noStrike">
                <a:latin typeface="Arial"/>
                <a:ea typeface="Arial"/>
                <a:cs typeface="Arial"/>
                <a:sym typeface="Arial"/>
              </a:rPr>
              <a:t>Hacking: Enhancing possibilities and having fun dr</a:t>
            </a:r>
            <a:r>
              <a:rPr lang="en-US"/>
              <a:t>ifting during the night</a:t>
            </a:r>
            <a:endParaRPr/>
          </a:p>
          <a:p>
            <a:pPr indent="-317650" lvl="1" marL="864000" marR="0" rtl="0" algn="l">
              <a:spcBef>
                <a:spcPts val="1134"/>
              </a:spcBef>
              <a:spcAft>
                <a:spcPts val="0"/>
              </a:spcAft>
              <a:buSzPts val="1400"/>
              <a:buChar char="−"/>
            </a:pPr>
            <a:r>
              <a:rPr lang="en-US"/>
              <a:t>A look at the WiFi API</a:t>
            </a:r>
            <a:endParaRPr/>
          </a:p>
          <a:p>
            <a:pPr indent="-317650" lvl="1" marL="864000" marR="0" rtl="0" algn="l">
              <a:spcBef>
                <a:spcPts val="1134"/>
              </a:spcBef>
              <a:spcAft>
                <a:spcPts val="0"/>
              </a:spcAft>
              <a:buClr>
                <a:srgbClr val="000000"/>
              </a:buClr>
              <a:buSzPts val="1400"/>
              <a:buFont typeface="Noto Sans Symbols"/>
              <a:buChar char="−"/>
            </a:pPr>
            <a:r>
              <a:rPr b="0" i="0" lang="en-US" u="none" cap="none" strike="noStrike">
                <a:latin typeface="Arial"/>
                <a:ea typeface="Arial"/>
                <a:cs typeface="Arial"/>
                <a:sym typeface="Arial"/>
              </a:rPr>
              <a:t>Hacking: </a:t>
            </a:r>
            <a:r>
              <a:rPr lang="en-US"/>
              <a:t>BT leakage</a:t>
            </a:r>
            <a:endParaRPr b="0" i="0" u="none" cap="none" strike="noStrike">
              <a:latin typeface="Arial"/>
              <a:ea typeface="Arial"/>
              <a:cs typeface="Arial"/>
              <a:sym typeface="Arial"/>
            </a:endParaRPr>
          </a:p>
          <a:p>
            <a:pPr indent="-317649" lvl="1" marL="864000" marR="0" rtl="0" algn="l">
              <a:spcBef>
                <a:spcPts val="1134"/>
              </a:spcBef>
              <a:spcAft>
                <a:spcPts val="0"/>
              </a:spcAft>
              <a:buClr>
                <a:srgbClr val="000000"/>
              </a:buClr>
              <a:buSzPts val="1400"/>
              <a:buFont typeface="Noto Sans Symbols"/>
              <a:buChar char="−"/>
            </a:pPr>
            <a:r>
              <a:rPr lang="en-US"/>
              <a:t>Hacking: Risks of autogenerated pseudorandom passwords</a:t>
            </a:r>
            <a:endParaRPr/>
          </a:p>
          <a:p>
            <a:pPr indent="-317650" lvl="1" marL="864000" marR="0" rtl="0" algn="l">
              <a:spcBef>
                <a:spcPts val="1134"/>
              </a:spcBef>
              <a:spcAft>
                <a:spcPts val="0"/>
              </a:spcAft>
              <a:buSzPts val="1400"/>
              <a:buChar char="−"/>
            </a:pPr>
            <a:r>
              <a:rPr lang="en-US"/>
              <a:t>Mitigations, etc… for people who need maximum OPSEC</a:t>
            </a:r>
            <a:endParaRPr/>
          </a:p>
          <a:p>
            <a:pPr indent="-317649" lvl="1" marL="864000" marR="0" rtl="0" algn="l">
              <a:spcBef>
                <a:spcPts val="1134"/>
              </a:spcBef>
              <a:spcAft>
                <a:spcPts val="0"/>
              </a:spcAft>
              <a:buClr>
                <a:srgbClr val="000000"/>
              </a:buClr>
              <a:buSzPts val="1400"/>
              <a:buFont typeface="Noto Sans Symbols"/>
              <a:buChar char="−"/>
            </a:pPr>
            <a:r>
              <a:rPr b="0" i="0" lang="en-US" u="none" cap="none" strike="noStrike">
                <a:latin typeface="Arial"/>
                <a:ea typeface="Arial"/>
                <a:cs typeface="Arial"/>
                <a:sym typeface="Arial"/>
              </a:rPr>
              <a:t>Ending words, advisories, </a:t>
            </a:r>
            <a:r>
              <a:rPr lang="en-US"/>
              <a:t>all the sources, </a:t>
            </a:r>
            <a:endParaRPr/>
          </a:p>
          <a:p>
            <a:pPr indent="-317650" lvl="1" marL="864000" marR="0" rtl="0" algn="l">
              <a:spcBef>
                <a:spcPts val="1134"/>
              </a:spcBef>
              <a:spcAft>
                <a:spcPts val="0"/>
              </a:spcAft>
              <a:buSzPts val="1400"/>
              <a:buChar char="−"/>
            </a:pPr>
            <a:r>
              <a:rPr lang="en-US"/>
              <a:t>Looking at other action cameras/drones </a:t>
            </a:r>
            <a:endParaRPr/>
          </a:p>
          <a:p>
            <a:pPr indent="-228749" lvl="1" marL="864000" marR="0" rtl="0" algn="l">
              <a:spcBef>
                <a:spcPts val="1134"/>
              </a:spcBef>
              <a:spcAft>
                <a:spcPts val="0"/>
              </a:spcAft>
              <a:buClr>
                <a:srgbClr val="000000"/>
              </a:buClr>
              <a:buSzPts val="1500"/>
              <a:buFont typeface="Noto Sans Symbols"/>
              <a:buNone/>
            </a:pPr>
            <a:r>
              <a:t/>
            </a:r>
            <a:endParaRPr b="0" i="0" u="none" cap="none" strike="noStrike">
              <a:latin typeface="Arial"/>
              <a:ea typeface="Arial"/>
              <a:cs typeface="Arial"/>
              <a:sym typeface="Arial"/>
            </a:endParaRPr>
          </a:p>
          <a:p>
            <a:pPr indent="0" lvl="0" marL="0" marR="0" rtl="0" algn="l">
              <a:spcBef>
                <a:spcPts val="0"/>
              </a:spcBef>
              <a:spcAft>
                <a:spcPts val="0"/>
              </a:spcAft>
              <a:buNone/>
            </a:pPr>
            <a:r>
              <a:t/>
            </a:r>
            <a:endParaRPr b="0" strike="noStrike">
              <a:latin typeface="Arial"/>
              <a:ea typeface="Arial"/>
              <a:cs typeface="Arial"/>
              <a:sym typeface="Arial"/>
            </a:endParaRPr>
          </a:p>
        </p:txBody>
      </p:sp>
      <p:sp>
        <p:nvSpPr>
          <p:cNvPr id="77" name="Google Shape;77;p15"/>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78" name="Google Shape;78;p15"/>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From Zero To Hero</a:t>
            </a:r>
            <a:endParaRPr b="0" sz="4400" strike="noStrike">
              <a:latin typeface="Arial"/>
              <a:ea typeface="Arial"/>
              <a:cs typeface="Arial"/>
              <a:sym typeface="Arial"/>
            </a:endParaRPr>
          </a:p>
        </p:txBody>
      </p:sp>
      <p:sp>
        <p:nvSpPr>
          <p:cNvPr id="258" name="Google Shape;258;p33"/>
          <p:cNvSpPr txBox="1"/>
          <p:nvPr/>
        </p:nvSpPr>
        <p:spPr>
          <a:xfrm>
            <a:off x="548640" y="1371600"/>
            <a:ext cx="8503920" cy="3076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000" strike="noStrike">
                <a:latin typeface="Arial"/>
                <a:ea typeface="Arial"/>
                <a:cs typeface="Arial"/>
                <a:sym typeface="Arial"/>
              </a:rPr>
              <a:t>Pre-made scripts can be found on my github repo: </a:t>
            </a:r>
            <a:r>
              <a:rPr b="0" lang="en-US" sz="2000" u="sng" strike="noStrike">
                <a:solidFill>
                  <a:schemeClr val="hlink"/>
                </a:solidFill>
                <a:latin typeface="Arial"/>
                <a:ea typeface="Arial"/>
                <a:cs typeface="Arial"/>
                <a:sym typeface="Arial"/>
                <a:hlinkClick r:id="rId3"/>
              </a:rPr>
              <a:t>https://github.com/konradit/autoexechack</a:t>
            </a:r>
            <a:endParaRPr b="0" sz="2000" strike="noStrike">
              <a:latin typeface="Arial"/>
              <a:ea typeface="Arial"/>
              <a:cs typeface="Arial"/>
              <a:sym typeface="Arial"/>
            </a:endParaRPr>
          </a:p>
          <a:p>
            <a:pPr indent="0" lvl="0" marL="0" marR="0" rtl="0" algn="l">
              <a:lnSpc>
                <a:spcPct val="100000"/>
              </a:lnSpc>
              <a:spcBef>
                <a:spcPts val="1417"/>
              </a:spcBef>
              <a:spcAft>
                <a:spcPts val="0"/>
              </a:spcAft>
              <a:buNone/>
            </a:pPr>
            <a:r>
              <a:rPr b="0" lang="en-US" sz="2000" strike="noStrike">
                <a:solidFill>
                  <a:srgbClr val="000000"/>
                </a:solidFill>
                <a:latin typeface="Arial"/>
                <a:ea typeface="Arial"/>
                <a:cs typeface="Arial"/>
                <a:sym typeface="Arial"/>
              </a:rPr>
              <a:t>GoPro Long Exp code: </a:t>
            </a:r>
            <a:r>
              <a:rPr b="0" lang="en-US" sz="2000" u="sng" strike="noStrike">
                <a:solidFill>
                  <a:schemeClr val="hlink"/>
                </a:solidFill>
                <a:latin typeface="Arial"/>
                <a:ea typeface="Arial"/>
                <a:cs typeface="Arial"/>
                <a:sym typeface="Arial"/>
                <a:hlinkClick r:id="rId4"/>
              </a:rPr>
              <a:t>http://chernowii.com/gopro-longexp</a:t>
            </a:r>
            <a:endParaRPr b="0" sz="2000" strike="noStrike">
              <a:latin typeface="Arial"/>
              <a:ea typeface="Arial"/>
              <a:cs typeface="Arial"/>
              <a:sym typeface="Arial"/>
            </a:endParaRPr>
          </a:p>
          <a:p>
            <a:pPr indent="0" lvl="0" marL="0" marR="0" rtl="0" algn="l">
              <a:lnSpc>
                <a:spcPct val="100000"/>
              </a:lnSpc>
              <a:spcBef>
                <a:spcPts val="1417"/>
              </a:spcBef>
              <a:spcAft>
                <a:spcPts val="0"/>
              </a:spcAft>
              <a:buNone/>
            </a:pPr>
            <a:r>
              <a:rPr b="0" lang="en-US" sz="2000" strike="noStrike">
                <a:solidFill>
                  <a:srgbClr val="000000"/>
                </a:solidFill>
                <a:latin typeface="Arial"/>
                <a:ea typeface="Arial"/>
                <a:cs typeface="Arial"/>
                <a:sym typeface="Arial"/>
              </a:rPr>
              <a:t>Long intervals in timelapse: http://chernowii.com/megalapse</a:t>
            </a:r>
            <a:endParaRPr b="0" sz="2000" strike="noStrike">
              <a:latin typeface="Arial"/>
              <a:ea typeface="Arial"/>
              <a:cs typeface="Arial"/>
              <a:sym typeface="Arial"/>
            </a:endParaRPr>
          </a:p>
          <a:p>
            <a:pPr indent="0" lvl="0" marL="0" marR="0" rtl="0" algn="l">
              <a:lnSpc>
                <a:spcPct val="100000"/>
              </a:lnSpc>
              <a:spcBef>
                <a:spcPts val="1417"/>
              </a:spcBef>
              <a:spcAft>
                <a:spcPts val="0"/>
              </a:spcAft>
              <a:buNone/>
            </a:pPr>
            <a:r>
              <a:rPr b="0" lang="en-US" sz="2000" strike="noStrike">
                <a:latin typeface="Arial"/>
                <a:ea typeface="Arial"/>
                <a:cs typeface="Arial"/>
                <a:sym typeface="Arial"/>
              </a:rPr>
              <a:t>DEF CON 21 presentation with more in-depth info on HERO3 hacking: GoPro or GTFO: A Tale of Reversing an Embedded System</a:t>
            </a:r>
            <a:endParaRPr b="0" sz="2000" strike="noStrike">
              <a:latin typeface="Arial"/>
              <a:ea typeface="Arial"/>
              <a:cs typeface="Arial"/>
              <a:sym typeface="Arial"/>
            </a:endParaRPr>
          </a:p>
          <a:p>
            <a:pPr indent="0" lvl="0" marL="0" marR="0" rtl="0" algn="l">
              <a:lnSpc>
                <a:spcPct val="100000"/>
              </a:lnSpc>
              <a:spcBef>
                <a:spcPts val="1417"/>
              </a:spcBef>
              <a:spcAft>
                <a:spcPts val="0"/>
              </a:spcAft>
              <a:buNone/>
            </a:pPr>
            <a:r>
              <a:t/>
            </a:r>
            <a:endParaRPr b="0" sz="2000" strike="noStrike">
              <a:latin typeface="Arial"/>
              <a:ea typeface="Arial"/>
              <a:cs typeface="Arial"/>
              <a:sym typeface="Arial"/>
            </a:endParaRPr>
          </a:p>
          <a:p>
            <a:pPr indent="0" lvl="0" marL="0" marR="0" rtl="0" algn="l">
              <a:spcBef>
                <a:spcPts val="0"/>
              </a:spcBef>
              <a:spcAft>
                <a:spcPts val="0"/>
              </a:spcAft>
              <a:buNone/>
            </a:pPr>
            <a:r>
              <a:t/>
            </a:r>
            <a:endParaRPr b="0" sz="2000" strike="noStrike">
              <a:latin typeface="Arial"/>
              <a:ea typeface="Arial"/>
              <a:cs typeface="Arial"/>
              <a:sym typeface="Arial"/>
            </a:endParaRPr>
          </a:p>
        </p:txBody>
      </p:sp>
      <p:sp>
        <p:nvSpPr>
          <p:cNvPr id="259" name="Google Shape;259;p33"/>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60" name="Google Shape;260;p33"/>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4"/>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000" strike="noStrike">
                <a:latin typeface="Arial"/>
                <a:ea typeface="Arial"/>
                <a:cs typeface="Arial"/>
                <a:sym typeface="Arial"/>
              </a:rPr>
              <a:t>Out with the old… In with the new!</a:t>
            </a:r>
            <a:endParaRPr b="0" sz="3000" strike="noStrike">
              <a:latin typeface="Arial"/>
              <a:ea typeface="Arial"/>
              <a:cs typeface="Arial"/>
              <a:sym typeface="Arial"/>
            </a:endParaRPr>
          </a:p>
        </p:txBody>
      </p:sp>
      <p:sp>
        <p:nvSpPr>
          <p:cNvPr id="266" name="Google Shape;266;p34"/>
          <p:cNvSpPr txBox="1"/>
          <p:nvPr/>
        </p:nvSpPr>
        <p:spPr>
          <a:xfrm>
            <a:off x="504000" y="1326600"/>
            <a:ext cx="9071640" cy="114228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GoPro HERO4 and newer now load a new filename called gpauto at boot!</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Executable script has the following structure:</a:t>
            </a:r>
            <a:endParaRPr b="0" sz="2000" strike="noStrike">
              <a:latin typeface="Arial"/>
              <a:ea typeface="Arial"/>
              <a:cs typeface="Arial"/>
              <a:sym typeface="Arial"/>
            </a:endParaRPr>
          </a:p>
        </p:txBody>
      </p:sp>
      <p:sp>
        <p:nvSpPr>
          <p:cNvPr id="267" name="Google Shape;267;p34"/>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68" name="Google Shape;268;p34"/>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69" name="Google Shape;269;p34"/>
          <p:cNvPicPr preferRelativeResize="0"/>
          <p:nvPr/>
        </p:nvPicPr>
        <p:blipFill rotWithShape="1">
          <a:blip r:embed="rId3">
            <a:alphaModFix/>
          </a:blip>
          <a:srcRect b="0" l="0" r="0" t="0"/>
          <a:stretch/>
        </p:blipFill>
        <p:spPr>
          <a:xfrm>
            <a:off x="914400" y="2179800"/>
            <a:ext cx="7048080" cy="1752120"/>
          </a:xfrm>
          <a:prstGeom prst="rect">
            <a:avLst/>
          </a:prstGeom>
          <a:noFill/>
          <a:ln>
            <a:noFill/>
          </a:ln>
        </p:spPr>
      </p:pic>
      <p:sp>
        <p:nvSpPr>
          <p:cNvPr id="270" name="Google Shape;270;p34"/>
          <p:cNvSpPr txBox="1"/>
          <p:nvPr/>
        </p:nvSpPr>
        <p:spPr>
          <a:xfrm>
            <a:off x="914400" y="4114800"/>
            <a:ext cx="256032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Thx gopro</a:t>
            </a:r>
            <a:endParaRPr b="0" sz="1800"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5"/>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Supported commands on gpauto</a:t>
            </a:r>
            <a:endParaRPr b="0" sz="4400" strike="noStrike">
              <a:latin typeface="Arial"/>
              <a:ea typeface="Arial"/>
              <a:cs typeface="Arial"/>
              <a:sym typeface="Arial"/>
            </a:endParaRPr>
          </a:p>
        </p:txBody>
      </p:sp>
      <p:sp>
        <p:nvSpPr>
          <p:cNvPr id="276" name="Google Shape;276;p35"/>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SzPts val="2000"/>
              <a:buFont typeface="Arial"/>
              <a:buChar char="●"/>
            </a:pPr>
            <a:r>
              <a:rPr b="0" lang="en-US" sz="2000" strike="noStrike">
                <a:latin typeface="Arial"/>
                <a:ea typeface="Arial"/>
                <a:cs typeface="Arial"/>
                <a:sym typeface="Arial"/>
              </a:rPr>
              <a:t>EV*:</a:t>
            </a:r>
            <a:endParaRPr sz="2000"/>
          </a:p>
          <a:p>
            <a:pPr indent="-355600" lvl="1" marL="914400" marR="0" rtl="0" algn="l">
              <a:spcBef>
                <a:spcPts val="0"/>
              </a:spcBef>
              <a:spcAft>
                <a:spcPts val="0"/>
              </a:spcAft>
              <a:buSzPts val="2000"/>
              <a:buFont typeface="Arial"/>
              <a:buChar char="○"/>
            </a:pPr>
            <a:r>
              <a:rPr b="0" lang="en-US" sz="2000" strike="noStrike">
                <a:latin typeface="Arial"/>
                <a:ea typeface="Arial"/>
                <a:cs typeface="Arial"/>
                <a:sym typeface="Arial"/>
              </a:rPr>
              <a:t>EVssidprimary (changes SSID)</a:t>
            </a:r>
            <a:endParaRPr sz="2000"/>
          </a:p>
          <a:p>
            <a:pPr indent="-355600" lvl="1" marL="914400" marR="0" rtl="0" algn="l">
              <a:spcBef>
                <a:spcPts val="0"/>
              </a:spcBef>
              <a:spcAft>
                <a:spcPts val="0"/>
              </a:spcAft>
              <a:buSzPts val="2000"/>
              <a:buChar char="○"/>
            </a:pPr>
            <a:r>
              <a:rPr b="0" lang="en-US" sz="2000" strike="noStrike">
                <a:latin typeface="Arial"/>
                <a:ea typeface="Arial"/>
                <a:cs typeface="Arial"/>
                <a:sym typeface="Arial"/>
              </a:rPr>
              <a:t>Evpassphrase (changes password</a:t>
            </a:r>
            <a:r>
              <a:rPr lang="en-US" sz="2000"/>
              <a:t>)</a:t>
            </a:r>
            <a:endParaRPr sz="2000"/>
          </a:p>
          <a:p>
            <a:pPr indent="-355600" lvl="1" marL="914400" marR="0" rtl="0" algn="l">
              <a:spcBef>
                <a:spcPts val="0"/>
              </a:spcBef>
              <a:spcAft>
                <a:spcPts val="0"/>
              </a:spcAft>
              <a:buSzPts val="2000"/>
              <a:buChar char="○"/>
            </a:pPr>
            <a:r>
              <a:rPr lang="en-US" sz="2000"/>
              <a:t>EVoff_button_on (enables One Button Off mode)</a:t>
            </a:r>
            <a:endParaRPr sz="2000"/>
          </a:p>
          <a:p>
            <a:pPr indent="-355600" lvl="1" marL="914400" marR="0" rtl="0" algn="l">
              <a:spcBef>
                <a:spcPts val="0"/>
              </a:spcBef>
              <a:spcAft>
                <a:spcPts val="0"/>
              </a:spcAft>
              <a:buSzPts val="2000"/>
              <a:buChar char="○"/>
            </a:pPr>
            <a:r>
              <a:rPr lang="en-US" sz="2000"/>
              <a:t>...</a:t>
            </a:r>
            <a:endParaRPr sz="2000"/>
          </a:p>
          <a:p>
            <a:pPr indent="-355600" lvl="0" marL="457200" marR="0" rtl="0" algn="l">
              <a:spcBef>
                <a:spcPts val="0"/>
              </a:spcBef>
              <a:spcAft>
                <a:spcPts val="0"/>
              </a:spcAft>
              <a:buSzPts val="2000"/>
              <a:buFont typeface="Arial"/>
              <a:buChar char="●"/>
            </a:pPr>
            <a:r>
              <a:rPr b="0" lang="en-US" sz="2000" strike="noStrike">
                <a:latin typeface="Arial"/>
                <a:ea typeface="Arial"/>
                <a:cs typeface="Arial"/>
                <a:sym typeface="Arial"/>
              </a:rPr>
              <a:t>camera/backpack HERO3-style commands! (More on this later)</a:t>
            </a:r>
            <a:endParaRPr b="0" sz="2000" strike="noStrike">
              <a:latin typeface="Arial"/>
              <a:ea typeface="Arial"/>
              <a:cs typeface="Arial"/>
              <a:sym typeface="Arial"/>
            </a:endParaRPr>
          </a:p>
        </p:txBody>
      </p:sp>
      <p:sp>
        <p:nvSpPr>
          <p:cNvPr id="277" name="Google Shape;277;p35"/>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78" name="Google Shape;278;p35"/>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000"/>
              <a:t>Hacking the WiFi API</a:t>
            </a:r>
            <a:endParaRPr sz="4000"/>
          </a:p>
        </p:txBody>
      </p:sp>
      <p:sp>
        <p:nvSpPr>
          <p:cNvPr id="284" name="Google Shape;284;p36"/>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Cameras include WiFi functionality to connect to the smartphone app</a:t>
            </a:r>
            <a:endParaRPr/>
          </a:p>
          <a:p>
            <a:pPr indent="-317500" lvl="0" marL="457200" rtl="0" algn="l">
              <a:spcBef>
                <a:spcPts val="0"/>
              </a:spcBef>
              <a:spcAft>
                <a:spcPts val="0"/>
              </a:spcAft>
              <a:buSzPts val="1400"/>
              <a:buChar char="-"/>
            </a:pPr>
            <a:r>
              <a:rPr lang="en-US"/>
              <a:t>WiFi: WPA2, password protected</a:t>
            </a:r>
            <a:endParaRPr/>
          </a:p>
          <a:p>
            <a:pPr indent="-317500" lvl="0" marL="457200" rtl="0" algn="l">
              <a:spcBef>
                <a:spcPts val="0"/>
              </a:spcBef>
              <a:spcAft>
                <a:spcPts val="0"/>
              </a:spcAft>
              <a:buSzPts val="1400"/>
              <a:buChar char="-"/>
            </a:pPr>
            <a:r>
              <a:rPr lang="en-US"/>
              <a:t>Static IP: 10.5.5.9, standard DHCP gateway 255.255.255.0</a:t>
            </a:r>
            <a:endParaRPr/>
          </a:p>
          <a:p>
            <a:pPr indent="-317500" lvl="0" marL="457200" rtl="0" algn="l">
              <a:spcBef>
                <a:spcPts val="0"/>
              </a:spcBef>
              <a:spcAft>
                <a:spcPts val="0"/>
              </a:spcAft>
              <a:buSzPts val="1400"/>
              <a:buChar char="-"/>
            </a:pPr>
            <a:r>
              <a:rPr lang="en-US"/>
              <a:t>Ports: 80/8080 for HTTP requests (command, status, media query) and live stream</a:t>
            </a:r>
            <a:endParaRPr/>
          </a:p>
          <a:p>
            <a:pPr indent="0" lvl="0" marL="0" rtl="0" algn="l">
              <a:spcBef>
                <a:spcPts val="0"/>
              </a:spcBef>
              <a:spcAft>
                <a:spcPts val="0"/>
              </a:spcAft>
              <a:buNone/>
            </a:pPr>
            <a:r>
              <a:rPr lang="en-US"/>
              <a:t>Cherokee server on Linux partition mounts d:\ (sd card) to /tmp/fuse_d </a:t>
            </a:r>
            <a:endParaRPr/>
          </a:p>
          <a:p>
            <a:pPr indent="0" lvl="0" marL="0" rtl="0" algn="l">
              <a:spcBef>
                <a:spcPts val="0"/>
              </a:spcBef>
              <a:spcAft>
                <a:spcPts val="0"/>
              </a:spcAft>
              <a:buNone/>
            </a:pPr>
            <a:r>
              <a:rPr lang="en-US"/>
              <a:t>then mounts /tmp/fuse_d/DCIM to /var/ww/videos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Camera_model =&lt;HERO3+:</a:t>
            </a:r>
            <a:endParaRPr/>
          </a:p>
          <a:p>
            <a:pPr indent="0" lvl="0" marL="0" rtl="0" algn="l">
              <a:spcBef>
                <a:spcPts val="0"/>
              </a:spcBef>
              <a:spcAft>
                <a:spcPts val="0"/>
              </a:spcAft>
              <a:buNone/>
            </a:pPr>
            <a:r>
              <a:rPr lang="en-US"/>
              <a:t>	WiFi streaming: </a:t>
            </a:r>
            <a:r>
              <a:rPr lang="en-US" u="sng">
                <a:solidFill>
                  <a:schemeClr val="hlink"/>
                </a:solidFill>
                <a:hlinkClick r:id="rId3"/>
              </a:rPr>
              <a:t>http://10.5.5.9:8080/live/amba.m3u8</a:t>
            </a:r>
            <a:endParaRPr/>
          </a:p>
          <a:p>
            <a:pPr indent="0" lvl="0" marL="0" rtl="0" algn="l">
              <a:spcBef>
                <a:spcPts val="0"/>
              </a:spcBef>
              <a:spcAft>
                <a:spcPts val="0"/>
              </a:spcAft>
              <a:buNone/>
            </a:pPr>
            <a:r>
              <a:rPr lang="en-US"/>
              <a:t>Camera_model &lt;HERO3+:</a:t>
            </a:r>
            <a:endParaRPr/>
          </a:p>
          <a:p>
            <a:pPr indent="0" lvl="0" marL="0" rtl="0" algn="l">
              <a:spcBef>
                <a:spcPts val="0"/>
              </a:spcBef>
              <a:spcAft>
                <a:spcPts val="0"/>
              </a:spcAft>
              <a:buNone/>
            </a:pPr>
            <a:r>
              <a:rPr lang="en-US"/>
              <a:t>	WiFi streaming: udp://{10.5.5.9 … 11}</a:t>
            </a:r>
            <a:r>
              <a:rPr b="1" lang="en-US"/>
              <a:t>:8554</a:t>
            </a:r>
            <a:endParaRPr b="1"/>
          </a:p>
        </p:txBody>
      </p:sp>
      <p:sp>
        <p:nvSpPr>
          <p:cNvPr id="285" name="Google Shape;285;p36"/>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86" name="Google Shape;286;p36"/>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000"/>
              <a:t>Hacking the WiFi API</a:t>
            </a:r>
            <a:endParaRPr sz="4000"/>
          </a:p>
        </p:txBody>
      </p:sp>
      <p:sp>
        <p:nvSpPr>
          <p:cNvPr id="292" name="Google Shape;292;p37"/>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Cameras include WiFi functionality to connect to the smartphone app</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WiFi: WPA2, password protected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Static IP: 10.5.5.9, standard DHCP gateway 255.255.255.0</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Ports: 80/8080 for HTTP requests (command, status, media query) and live stream</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Cherokee server on Linux partition mounts d:\ (sd card) to /tmp/fuse_d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then mounts /tmp/fuse_d/DCIM to /var/ww/videos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Camera_model =&lt;HERO3+:</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WiFi streaming: </a:t>
            </a:r>
            <a:r>
              <a:rPr lang="en-US" u="sng">
                <a:solidFill>
                  <a:schemeClr val="hlink"/>
                </a:solidFill>
                <a:hlinkClick r:id="rId3"/>
              </a:rPr>
              <a:t>http://10.5.5.9:8080/live/amba.m3u8</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Camera_model &lt;HERO3+:</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WiFi streaming: udp://{10.5.5.9 … 11}</a:t>
            </a:r>
            <a:r>
              <a:rPr b="1" lang="en-US">
                <a:solidFill>
                  <a:schemeClr val="dk1"/>
                </a:solidFill>
              </a:rPr>
              <a:t>:8554</a:t>
            </a:r>
            <a:endParaRPr b="1">
              <a:solidFill>
                <a:schemeClr val="dk1"/>
              </a:solidFill>
            </a:endParaRPr>
          </a:p>
          <a:p>
            <a:pPr indent="0" lvl="0" marL="0" rtl="0" algn="l">
              <a:spcBef>
                <a:spcPts val="0"/>
              </a:spcBef>
              <a:spcAft>
                <a:spcPts val="0"/>
              </a:spcAft>
              <a:buNone/>
            </a:pPr>
            <a:r>
              <a:t/>
            </a:r>
            <a:endParaRPr b="1"/>
          </a:p>
        </p:txBody>
      </p:sp>
      <p:sp>
        <p:nvSpPr>
          <p:cNvPr id="293" name="Google Shape;293;p37"/>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294" name="Google Shape;294;p37"/>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295" name="Google Shape;295;p37"/>
          <p:cNvPicPr preferRelativeResize="0"/>
          <p:nvPr/>
        </p:nvPicPr>
        <p:blipFill>
          <a:blip r:embed="rId4">
            <a:alphaModFix/>
          </a:blip>
          <a:stretch>
            <a:fillRect/>
          </a:stretch>
        </p:blipFill>
        <p:spPr>
          <a:xfrm rot="482370">
            <a:off x="1544638" y="482600"/>
            <a:ext cx="6991350" cy="4705350"/>
          </a:xfrm>
          <a:prstGeom prst="rect">
            <a:avLst/>
          </a:prstGeom>
          <a:noFill/>
          <a:ln>
            <a:noFill/>
          </a:ln>
        </p:spPr>
      </p:pic>
      <p:sp>
        <p:nvSpPr>
          <p:cNvPr id="296" name="Google Shape;296;p37"/>
          <p:cNvSpPr txBox="1"/>
          <p:nvPr/>
        </p:nvSpPr>
        <p:spPr>
          <a:xfrm>
            <a:off x="1952350" y="1267850"/>
            <a:ext cx="6269400" cy="10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highlight>
                  <a:srgbClr val="FFFFFF"/>
                </a:highlight>
              </a:rPr>
              <a:t>Live streaming is possible!</a:t>
            </a:r>
            <a:endParaRPr sz="3600">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WiFi commands: Taking GoPro to a truly PRO level</a:t>
            </a:r>
            <a:endParaRPr sz="2400"/>
          </a:p>
        </p:txBody>
      </p:sp>
      <p:sp>
        <p:nvSpPr>
          <p:cNvPr id="302" name="Google Shape;302;p38"/>
          <p:cNvSpPr txBox="1"/>
          <p:nvPr>
            <p:ph idx="1" type="body"/>
          </p:nvPr>
        </p:nvSpPr>
        <p:spPr>
          <a:xfrm>
            <a:off x="504000" y="1326600"/>
            <a:ext cx="45441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t>Wireless API “auth” HERO2..HERO3+:</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US" sz="1400"/>
              <a:t>Command API:</a:t>
            </a:r>
            <a:endParaRPr sz="1400"/>
          </a:p>
          <a:p>
            <a:pPr indent="-317500" lvl="1" marL="914400" rtl="0" algn="l">
              <a:spcBef>
                <a:spcPts val="0"/>
              </a:spcBef>
              <a:spcAft>
                <a:spcPts val="0"/>
              </a:spcAft>
              <a:buSzPts val="1400"/>
              <a:buChar char="-"/>
            </a:pPr>
            <a:r>
              <a:rPr lang="en-US" sz="1400"/>
              <a:t>URI base: </a:t>
            </a:r>
            <a:r>
              <a:rPr lang="en-US" sz="1400">
                <a:highlight>
                  <a:srgbClr val="FFFFFF"/>
                </a:highlight>
                <a:uFill>
                  <a:noFill/>
                </a:uFill>
                <a:hlinkClick r:id="rId3"/>
              </a:rPr>
              <a:t>http://10.5.5.9/</a:t>
            </a:r>
            <a:endParaRPr sz="1400"/>
          </a:p>
          <a:p>
            <a:pPr indent="0" lvl="0" marL="914400" rtl="0" algn="l">
              <a:spcBef>
                <a:spcPts val="0"/>
              </a:spcBef>
              <a:spcAft>
                <a:spcPts val="0"/>
              </a:spcAft>
              <a:buNone/>
            </a:pPr>
            <a:r>
              <a:rPr lang="en-US" sz="1400">
                <a:highlight>
                  <a:srgbClr val="FFFFFF"/>
                </a:highlight>
              </a:rPr>
              <a:t>+ camera OR bacpac</a:t>
            </a:r>
            <a:endParaRPr sz="1400">
              <a:highlight>
                <a:srgbClr val="FFFFFF"/>
              </a:highlight>
            </a:endParaRPr>
          </a:p>
          <a:p>
            <a:pPr indent="0" lvl="0" marL="914400" rtl="0" algn="l">
              <a:spcBef>
                <a:spcPts val="0"/>
              </a:spcBef>
              <a:spcAft>
                <a:spcPts val="0"/>
              </a:spcAft>
              <a:buNone/>
            </a:pPr>
            <a:r>
              <a:rPr lang="en-US" sz="1400">
                <a:highlight>
                  <a:srgbClr val="FFFFFF"/>
                </a:highlight>
              </a:rPr>
              <a:t>+ </a:t>
            </a:r>
            <a:r>
              <a:rPr lang="en-US" sz="1400">
                <a:highlight>
                  <a:srgbClr val="FFFFFF"/>
                </a:highlight>
                <a:uFill>
                  <a:noFill/>
                </a:uFill>
                <a:hlinkClick r:id="rId4"/>
              </a:rPr>
              <a:t>/{parameter}</a:t>
            </a:r>
            <a:endParaRPr sz="1400"/>
          </a:p>
          <a:p>
            <a:pPr indent="0" lvl="0" marL="914400" rtl="0" algn="l">
              <a:spcBef>
                <a:spcPts val="0"/>
              </a:spcBef>
              <a:spcAft>
                <a:spcPts val="0"/>
              </a:spcAft>
              <a:buNone/>
            </a:pPr>
            <a:r>
              <a:rPr lang="en-US" sz="1400"/>
              <a:t>+ </a:t>
            </a:r>
            <a:r>
              <a:rPr lang="en-US" sz="1400">
                <a:highlight>
                  <a:srgbClr val="FFFFFF"/>
                </a:highlight>
              </a:rPr>
              <a:t>?t=PASSWORD</a:t>
            </a:r>
            <a:endParaRPr sz="1400"/>
          </a:p>
          <a:p>
            <a:pPr indent="0" lvl="0" marL="914400" rtl="0" algn="l">
              <a:spcBef>
                <a:spcPts val="0"/>
              </a:spcBef>
              <a:spcAft>
                <a:spcPts val="0"/>
              </a:spcAft>
              <a:buNone/>
            </a:pPr>
            <a:r>
              <a:rPr lang="en-US" sz="1400"/>
              <a:t>+</a:t>
            </a:r>
            <a:r>
              <a:rPr lang="en-US" sz="1400">
                <a:highlight>
                  <a:srgbClr val="FFFFFF"/>
                </a:highlight>
                <a:uFill>
                  <a:noFill/>
                </a:uFill>
                <a:hlinkClick r:id="rId5"/>
              </a:rPr>
              <a:t>&amp;p=%{</a:t>
            </a:r>
            <a:r>
              <a:rPr lang="en-US" sz="1400"/>
              <a:t>option}</a:t>
            </a:r>
            <a:endParaRPr sz="1400"/>
          </a:p>
          <a:p>
            <a:pPr indent="0" lvl="0" marL="914400" rtl="0" algn="l">
              <a:spcBef>
                <a:spcPts val="0"/>
              </a:spcBef>
              <a:spcAft>
                <a:spcPts val="0"/>
              </a:spcAft>
              <a:buNone/>
            </a:pPr>
            <a:r>
              <a:t/>
            </a:r>
            <a:endParaRPr sz="1400"/>
          </a:p>
          <a:p>
            <a:pPr indent="0" lvl="0" marL="914400" rtl="0" algn="l">
              <a:spcBef>
                <a:spcPts val="0"/>
              </a:spcBef>
              <a:spcAft>
                <a:spcPts val="0"/>
              </a:spcAft>
              <a:buNone/>
            </a:pPr>
            <a:r>
              <a:rPr lang="en-US" sz="1400"/>
              <a:t>Password can be obtained via:</a:t>
            </a:r>
            <a:endParaRPr sz="1400"/>
          </a:p>
          <a:p>
            <a:pPr indent="0" lvl="0" marL="914400" rtl="0" algn="l">
              <a:spcBef>
                <a:spcPts val="0"/>
              </a:spcBef>
              <a:spcAft>
                <a:spcPts val="0"/>
              </a:spcAft>
              <a:buNone/>
            </a:pPr>
            <a:r>
              <a:rPr lang="en-US" sz="1400"/>
              <a:t>HTTP GET </a:t>
            </a:r>
            <a:r>
              <a:rPr lang="en-US" sz="1200" u="sng">
                <a:solidFill>
                  <a:srgbClr val="0366D6"/>
                </a:solidFill>
                <a:highlight>
                  <a:srgbClr val="FFFFFF"/>
                </a:highlight>
                <a:hlinkClick r:id="rId6"/>
              </a:rPr>
              <a:t>http://10.5.5.9/bacpac/sd</a:t>
            </a:r>
            <a:r>
              <a:rPr lang="en-US" sz="1200">
                <a:solidFill>
                  <a:srgbClr val="24292E"/>
                </a:solidFill>
                <a:highlight>
                  <a:srgbClr val="FFFFFF"/>
                </a:highlight>
              </a:rPr>
              <a:t> </a:t>
            </a:r>
            <a:endParaRPr sz="1400"/>
          </a:p>
        </p:txBody>
      </p:sp>
      <p:sp>
        <p:nvSpPr>
          <p:cNvPr id="303" name="Google Shape;303;p38"/>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04" name="Google Shape;304;p38"/>
          <p:cNvSpPr txBox="1"/>
          <p:nvPr/>
        </p:nvSpPr>
        <p:spPr>
          <a:xfrm>
            <a:off x="7223760" y="4735745"/>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05" name="Google Shape;305;p38"/>
          <p:cNvSpPr txBox="1"/>
          <p:nvPr/>
        </p:nvSpPr>
        <p:spPr>
          <a:xfrm>
            <a:off x="4612500" y="1326588"/>
            <a:ext cx="5032500" cy="20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$Parameter - $option list:</a:t>
            </a:r>
            <a:endParaRPr/>
          </a:p>
          <a:p>
            <a:pPr indent="-317500" lvl="0" marL="457200" rtl="0" algn="l">
              <a:spcBef>
                <a:spcPts val="0"/>
              </a:spcBef>
              <a:spcAft>
                <a:spcPts val="0"/>
              </a:spcAft>
              <a:buSzPts val="1400"/>
              <a:buChar char="-"/>
            </a:pPr>
            <a:r>
              <a:rPr lang="en-US"/>
              <a:t>/bacpac/:</a:t>
            </a:r>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PW - 00 Turn GoPro OFF</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PW - 01 Turn GoPro 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RS - Reset bacpac</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SH - 01 Shutter</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SH - 00 Stop</a:t>
            </a:r>
            <a:endParaRPr sz="1200">
              <a:solidFill>
                <a:srgbClr val="24292E"/>
              </a:solidFill>
            </a:endParaRPr>
          </a:p>
          <a:p>
            <a:pPr indent="-317500" lvl="0" marL="457200" rtl="0" algn="l">
              <a:spcBef>
                <a:spcPts val="0"/>
              </a:spcBef>
              <a:spcAft>
                <a:spcPts val="0"/>
              </a:spcAft>
              <a:buClr>
                <a:schemeClr val="dk1"/>
              </a:buClr>
              <a:buSzPts val="1400"/>
              <a:buChar char="-"/>
            </a:pPr>
            <a:r>
              <a:rPr lang="en-US">
                <a:solidFill>
                  <a:schemeClr val="dk1"/>
                </a:solidFill>
              </a:rPr>
              <a:t>/camera/:</a:t>
            </a:r>
            <a:endParaRPr>
              <a:solidFill>
                <a:schemeClr val="dk1"/>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CM - 00 Video Mode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CM - 01 Photo Mode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CM - 02 Burst Mode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CM - 03 Timelapse Mode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US" sz="1200">
                <a:solidFill>
                  <a:srgbClr val="24292E"/>
                </a:solidFill>
              </a:rPr>
              <a:t>And all of the camera settings available (video resolution, photo resolution, timelapse interval, auto off, etc…)</a:t>
            </a:r>
            <a:endParaRPr sz="1200"/>
          </a:p>
        </p:txBody>
      </p:sp>
      <p:pic>
        <p:nvPicPr>
          <p:cNvPr id="306" name="Google Shape;306;p38"/>
          <p:cNvPicPr preferRelativeResize="0"/>
          <p:nvPr/>
        </p:nvPicPr>
        <p:blipFill>
          <a:blip r:embed="rId7">
            <a:alphaModFix/>
          </a:blip>
          <a:stretch>
            <a:fillRect/>
          </a:stretch>
        </p:blipFill>
        <p:spPr>
          <a:xfrm rot="397363">
            <a:off x="1974512" y="3769100"/>
            <a:ext cx="2400724" cy="1800550"/>
          </a:xfrm>
          <a:prstGeom prst="rect">
            <a:avLst/>
          </a:prstGeom>
          <a:noFill/>
          <a:ln>
            <a:noFill/>
          </a:ln>
        </p:spPr>
      </p:pic>
      <p:sp>
        <p:nvSpPr>
          <p:cNvPr id="307" name="Google Shape;307;p38"/>
          <p:cNvSpPr txBox="1"/>
          <p:nvPr/>
        </p:nvSpPr>
        <p:spPr>
          <a:xfrm rot="-1860697">
            <a:off x="1729048" y="4200311"/>
            <a:ext cx="3017982" cy="31528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rPr>
              <a:t>No WiFi === UNHACKABLE</a:t>
            </a:r>
            <a:endParaRPr b="1">
              <a:solidFill>
                <a:srgbClr val="FF0000"/>
              </a:solidFill>
            </a:endParaRPr>
          </a:p>
        </p:txBody>
      </p:sp>
      <p:sp>
        <p:nvSpPr>
          <p:cNvPr id="308" name="Google Shape;308;p38"/>
          <p:cNvSpPr txBox="1"/>
          <p:nvPr/>
        </p:nvSpPr>
        <p:spPr>
          <a:xfrm>
            <a:off x="4315450" y="4399200"/>
            <a:ext cx="4769400" cy="80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200">
                <a:solidFill>
                  <a:schemeClr val="dk1"/>
                </a:solidFill>
              </a:rPr>
              <a:t>For example: to take a photo or start a video:</a:t>
            </a:r>
            <a:r>
              <a:rPr lang="en-US" sz="1200">
                <a:solidFill>
                  <a:schemeClr val="dk1"/>
                </a:solidFill>
                <a:highlight>
                  <a:srgbClr val="FFFFFF"/>
                </a:highlight>
                <a:uFill>
                  <a:noFill/>
                </a:uFill>
                <a:hlinkClick r:id="rId8"/>
              </a:rPr>
              <a:t>http://10.5.5.9/bacpac/SH?t=MySecurePassword&amp;p=%</a:t>
            </a:r>
            <a:r>
              <a:rPr lang="en-US" sz="1200">
                <a:solidFill>
                  <a:schemeClr val="dk1"/>
                </a:solidFill>
              </a:rPr>
              <a:t>01</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solidFill>
                  <a:schemeClr val="dk1"/>
                </a:solidFill>
              </a:rPr>
              <a:t>WiFi commands: Taking GoPro to a truly PRO level</a:t>
            </a:r>
            <a:endParaRPr/>
          </a:p>
        </p:txBody>
      </p:sp>
      <p:sp>
        <p:nvSpPr>
          <p:cNvPr id="314" name="Google Shape;314;p39"/>
          <p:cNvSpPr txBox="1"/>
          <p:nvPr>
            <p:ph idx="1" type="body"/>
          </p:nvPr>
        </p:nvSpPr>
        <p:spPr>
          <a:xfrm>
            <a:off x="504000" y="1326600"/>
            <a:ext cx="46530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rPr>
              <a:t>Wireless API “gpcontrol” HERO4 and newer:</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Command API:</a:t>
            </a:r>
            <a:endParaRPr sz="1400">
              <a:solidFill>
                <a:schemeClr val="dk1"/>
              </a:solidFill>
            </a:endParaRPr>
          </a:p>
          <a:p>
            <a:pPr indent="-317500" lvl="1" marL="914400" rtl="0" algn="l">
              <a:spcBef>
                <a:spcPts val="0"/>
              </a:spcBef>
              <a:spcAft>
                <a:spcPts val="0"/>
              </a:spcAft>
              <a:buClr>
                <a:schemeClr val="dk1"/>
              </a:buClr>
              <a:buSzPts val="1400"/>
              <a:buChar char="-"/>
            </a:pPr>
            <a:r>
              <a:rPr lang="en-US" sz="1400">
                <a:solidFill>
                  <a:schemeClr val="dk1"/>
                </a:solidFill>
              </a:rPr>
              <a:t>Base URI: http://10.5.5.9/gp/gpControl/</a:t>
            </a:r>
            <a:endParaRPr sz="1400">
              <a:solidFill>
                <a:schemeClr val="dk1"/>
              </a:solidFill>
            </a:endParaRPr>
          </a:p>
          <a:p>
            <a:pPr indent="0" lvl="0" marL="914400" rtl="0" algn="l">
              <a:spcBef>
                <a:spcPts val="0"/>
              </a:spcBef>
              <a:spcAft>
                <a:spcPts val="0"/>
              </a:spcAft>
              <a:buNone/>
            </a:pPr>
            <a:r>
              <a:rPr lang="en-US" sz="1400">
                <a:solidFill>
                  <a:schemeClr val="dk1"/>
                </a:solidFill>
              </a:rPr>
              <a:t>+ setting/{setting}/option</a:t>
            </a:r>
            <a:endParaRPr sz="1400">
              <a:solidFill>
                <a:schemeClr val="dk1"/>
              </a:solidFill>
            </a:endParaRPr>
          </a:p>
          <a:p>
            <a:pPr indent="0" lvl="0" marL="914400" rtl="0" algn="l">
              <a:spcBef>
                <a:spcPts val="0"/>
              </a:spcBef>
              <a:spcAft>
                <a:spcPts val="0"/>
              </a:spcAft>
              <a:buNone/>
            </a:pPr>
            <a:r>
              <a:rPr lang="en-US" sz="1400">
                <a:solidFill>
                  <a:schemeClr val="dk1"/>
                </a:solidFill>
              </a:rPr>
              <a:t>Or + command/{commandName} + option</a:t>
            </a:r>
            <a:endParaRPr sz="1400">
              <a:solidFill>
                <a:schemeClr val="dk1"/>
              </a:solidFill>
            </a:endParaRPr>
          </a:p>
          <a:p>
            <a:pPr indent="0" lvl="0" marL="914400" rtl="0" algn="l">
              <a:spcBef>
                <a:spcPts val="0"/>
              </a:spcBef>
              <a:spcAft>
                <a:spcPts val="0"/>
              </a:spcAft>
              <a:buNone/>
            </a:pPr>
            <a:r>
              <a:rPr lang="en-US" sz="1400">
                <a:solidFill>
                  <a:schemeClr val="dk1"/>
                </a:solidFill>
              </a:rPr>
              <a:t>Or + execute/{exeName}...</a:t>
            </a:r>
            <a:endParaRPr sz="1400">
              <a:solidFill>
                <a:schemeClr val="dk1"/>
              </a:solidFill>
            </a:endParaRPr>
          </a:p>
          <a:p>
            <a:pPr indent="0" lvl="0" marL="91440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US" sz="1400">
                <a:solidFill>
                  <a:schemeClr val="dk1"/>
                </a:solidFill>
              </a:rPr>
              <a:t>Changes compared to “auth” api:</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no more authentication required, which was pointless.</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Clearer endpoints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
        <p:nvSpPr>
          <p:cNvPr id="315" name="Google Shape;315;p39"/>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16" name="Google Shape;316;p39"/>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17" name="Google Shape;317;p39"/>
          <p:cNvSpPr txBox="1"/>
          <p:nvPr/>
        </p:nvSpPr>
        <p:spPr>
          <a:xfrm>
            <a:off x="5374775" y="1322300"/>
            <a:ext cx="4464600" cy="3461400"/>
          </a:xfrm>
          <a:prstGeom prst="rect">
            <a:avLst/>
          </a:prstGeom>
          <a:noFill/>
          <a:ln>
            <a:noFill/>
          </a:ln>
        </p:spPr>
        <p:txBody>
          <a:bodyPr anchorCtr="0" anchor="t" bIns="91425" lIns="91425" spcFirstLastPara="1" rIns="91425" wrap="square" tIns="91425">
            <a:noAutofit/>
          </a:bodyPr>
          <a:lstStyle/>
          <a:p>
            <a:pPr indent="-292100" lvl="0" marL="457200" marR="38100" rtl="0" algn="l">
              <a:lnSpc>
                <a:spcPct val="100000"/>
              </a:lnSpc>
              <a:spcBef>
                <a:spcPts val="1800"/>
              </a:spcBef>
              <a:spcAft>
                <a:spcPts val="0"/>
              </a:spcAft>
              <a:buClr>
                <a:srgbClr val="24292E"/>
              </a:buClr>
              <a:buSzPts val="1000"/>
              <a:buChar char="●"/>
            </a:pPr>
            <a:r>
              <a:rPr b="1" lang="en-US" sz="1000">
                <a:solidFill>
                  <a:srgbClr val="24292E"/>
                </a:solidFill>
              </a:rPr>
              <a:t>Shutter</a:t>
            </a:r>
            <a:endParaRPr b="1" sz="1000">
              <a:solidFill>
                <a:srgbClr val="24292E"/>
              </a:solidFill>
            </a:endParaRPr>
          </a:p>
          <a:p>
            <a:pPr indent="-292100" lvl="1" marL="914400" marR="38100" rtl="0" algn="l">
              <a:lnSpc>
                <a:spcPct val="100000"/>
              </a:lnSpc>
              <a:spcBef>
                <a:spcPts val="0"/>
              </a:spcBef>
              <a:spcAft>
                <a:spcPts val="0"/>
              </a:spcAft>
              <a:buClr>
                <a:srgbClr val="24292E"/>
              </a:buClr>
              <a:buSzPts val="1000"/>
              <a:buChar char="○"/>
            </a:pPr>
            <a:r>
              <a:rPr lang="en-US" sz="1000">
                <a:solidFill>
                  <a:srgbClr val="24292E"/>
                </a:solidFill>
              </a:rPr>
              <a:t>Trigger: </a:t>
            </a:r>
            <a:r>
              <a:rPr lang="en-US" sz="1000" u="sng">
                <a:solidFill>
                  <a:srgbClr val="0366D6"/>
                </a:solidFill>
                <a:hlinkClick r:id="rId3"/>
              </a:rPr>
              <a:t>http://10.5.5.9/gp/gpControl/command/shutter?p=1</a:t>
            </a:r>
            <a:endParaRPr sz="1000">
              <a:solidFill>
                <a:srgbClr val="24292E"/>
              </a:solidFill>
            </a:endParaRPr>
          </a:p>
          <a:p>
            <a:pPr indent="-292100" lvl="1" marL="914400" marR="38100" rtl="0" algn="l">
              <a:lnSpc>
                <a:spcPct val="100000"/>
              </a:lnSpc>
              <a:spcBef>
                <a:spcPts val="0"/>
              </a:spcBef>
              <a:spcAft>
                <a:spcPts val="0"/>
              </a:spcAft>
              <a:buClr>
                <a:srgbClr val="24292E"/>
              </a:buClr>
              <a:buSzPts val="1000"/>
              <a:buChar char="○"/>
            </a:pPr>
            <a:r>
              <a:rPr lang="en-US" sz="1000">
                <a:solidFill>
                  <a:srgbClr val="24292E"/>
                </a:solidFill>
              </a:rPr>
              <a:t>Stop (Video/Timelapse): </a:t>
            </a:r>
            <a:r>
              <a:rPr lang="en-US" sz="1000" u="sng">
                <a:solidFill>
                  <a:srgbClr val="0366D6"/>
                </a:solidFill>
                <a:hlinkClick r:id="rId4"/>
              </a:rPr>
              <a:t>http://10.5.5.9/gp/gpControl/command/shutter?p=0</a:t>
            </a:r>
            <a:endParaRPr sz="1000" u="sng">
              <a:solidFill>
                <a:srgbClr val="0366D6"/>
              </a:solidFill>
              <a:hlinkClick r:id="rId5"/>
            </a:endParaRPr>
          </a:p>
          <a:p>
            <a:pPr indent="-292100" lvl="0" marL="457200" marR="38100" rtl="0" algn="l">
              <a:lnSpc>
                <a:spcPct val="100000"/>
              </a:lnSpc>
              <a:spcBef>
                <a:spcPts val="0"/>
              </a:spcBef>
              <a:spcAft>
                <a:spcPts val="0"/>
              </a:spcAft>
              <a:buClr>
                <a:srgbClr val="24292E"/>
              </a:buClr>
              <a:buSzPts val="1000"/>
              <a:buChar char="●"/>
            </a:pPr>
            <a:r>
              <a:rPr b="1" lang="en-US" sz="1000">
                <a:solidFill>
                  <a:srgbClr val="24292E"/>
                </a:solidFill>
              </a:rPr>
              <a:t>Default Boot Mode:</a:t>
            </a:r>
            <a:endParaRPr b="1" sz="1000">
              <a:solidFill>
                <a:srgbClr val="24292E"/>
              </a:solidFill>
            </a:endParaRPr>
          </a:p>
          <a:p>
            <a:pPr indent="-292100" lvl="1" marL="914400" rtl="0" algn="l">
              <a:lnSpc>
                <a:spcPct val="100000"/>
              </a:lnSpc>
              <a:spcBef>
                <a:spcPts val="0"/>
              </a:spcBef>
              <a:spcAft>
                <a:spcPts val="0"/>
              </a:spcAft>
              <a:buSzPts val="1000"/>
              <a:buChar char="○"/>
            </a:pPr>
            <a:r>
              <a:rPr lang="en-US" sz="1000">
                <a:solidFill>
                  <a:srgbClr val="24292E"/>
                </a:solidFill>
              </a:rPr>
              <a:t>Video: </a:t>
            </a:r>
            <a:r>
              <a:rPr lang="en-US" sz="1000" u="sng">
                <a:solidFill>
                  <a:srgbClr val="0366D6"/>
                </a:solidFill>
                <a:hlinkClick r:id="rId6"/>
              </a:rPr>
              <a:t>http://10.5.5.9/gp/gpControl/setting/53/0</a:t>
            </a:r>
            <a:endParaRPr sz="1000" u="sng">
              <a:solidFill>
                <a:srgbClr val="0366D6"/>
              </a:solidFill>
              <a:hlinkClick r:id="rId7"/>
            </a:endParaRPr>
          </a:p>
          <a:p>
            <a:pPr indent="-292100" lvl="1" marL="914400" rtl="0" algn="l">
              <a:lnSpc>
                <a:spcPct val="100000"/>
              </a:lnSpc>
              <a:spcBef>
                <a:spcPts val="0"/>
              </a:spcBef>
              <a:spcAft>
                <a:spcPts val="0"/>
              </a:spcAft>
              <a:buSzPts val="1000"/>
              <a:buChar char="○"/>
            </a:pPr>
            <a:r>
              <a:rPr lang="en-US" sz="1000">
                <a:solidFill>
                  <a:srgbClr val="24292E"/>
                </a:solidFill>
              </a:rPr>
              <a:t>Photo: </a:t>
            </a:r>
            <a:r>
              <a:rPr lang="en-US" sz="1000" u="sng">
                <a:solidFill>
                  <a:srgbClr val="0366D6"/>
                </a:solidFill>
                <a:hlinkClick r:id="rId8"/>
              </a:rPr>
              <a:t>http://10.5.5.9/gp/gpControl/setting/53/1</a:t>
            </a:r>
            <a:endParaRPr sz="1000" u="sng">
              <a:solidFill>
                <a:srgbClr val="0366D6"/>
              </a:solidFill>
              <a:hlinkClick r:id="rId9"/>
            </a:endParaRPr>
          </a:p>
          <a:p>
            <a:pPr indent="-292100" lvl="1" marL="914400" rtl="0" algn="l">
              <a:lnSpc>
                <a:spcPct val="100000"/>
              </a:lnSpc>
              <a:spcBef>
                <a:spcPts val="0"/>
              </a:spcBef>
              <a:spcAft>
                <a:spcPts val="0"/>
              </a:spcAft>
              <a:buSzPts val="1000"/>
              <a:buChar char="○"/>
            </a:pPr>
            <a:r>
              <a:rPr lang="en-US" sz="1000">
                <a:solidFill>
                  <a:srgbClr val="24292E"/>
                </a:solidFill>
              </a:rPr>
              <a:t>MultiShot: </a:t>
            </a:r>
            <a:r>
              <a:rPr lang="en-US" sz="1000" u="sng">
                <a:solidFill>
                  <a:srgbClr val="0366D6"/>
                </a:solidFill>
                <a:hlinkClick r:id="rId10"/>
              </a:rPr>
              <a:t>http://10.5.5.9/gp/gpControl/setting/53/2</a:t>
            </a:r>
            <a:endParaRPr sz="1000" u="sng">
              <a:solidFill>
                <a:srgbClr val="0366D6"/>
              </a:solidFill>
              <a:hlinkClick r:id="rId11"/>
            </a:endParaRPr>
          </a:p>
          <a:p>
            <a:pPr indent="-292100" lvl="0" marL="457200" marR="38100" rtl="0" algn="l">
              <a:lnSpc>
                <a:spcPct val="100000"/>
              </a:lnSpc>
              <a:spcBef>
                <a:spcPts val="0"/>
              </a:spcBef>
              <a:spcAft>
                <a:spcPts val="0"/>
              </a:spcAft>
              <a:buClr>
                <a:srgbClr val="24292E"/>
              </a:buClr>
              <a:buSzPts val="1000"/>
              <a:buChar char="●"/>
            </a:pPr>
            <a:r>
              <a:rPr b="1" lang="en-US" sz="1000">
                <a:solidFill>
                  <a:srgbClr val="24292E"/>
                </a:solidFill>
              </a:rPr>
              <a:t>Primary modes:</a:t>
            </a:r>
            <a:endParaRPr b="1" sz="1000">
              <a:solidFill>
                <a:srgbClr val="24292E"/>
              </a:solidFill>
            </a:endParaRPr>
          </a:p>
          <a:p>
            <a:pPr indent="-292100" lvl="1" marL="914400" rtl="0" algn="l">
              <a:lnSpc>
                <a:spcPct val="100000"/>
              </a:lnSpc>
              <a:spcBef>
                <a:spcPts val="0"/>
              </a:spcBef>
              <a:spcAft>
                <a:spcPts val="0"/>
              </a:spcAft>
              <a:buSzPts val="1000"/>
              <a:buChar char="○"/>
            </a:pPr>
            <a:r>
              <a:rPr lang="en-US" sz="1000">
                <a:solidFill>
                  <a:srgbClr val="24292E"/>
                </a:solidFill>
              </a:rPr>
              <a:t>Video: </a:t>
            </a:r>
            <a:r>
              <a:rPr lang="en-US" sz="1000" u="sng">
                <a:solidFill>
                  <a:srgbClr val="0366D6"/>
                </a:solidFill>
                <a:hlinkClick r:id="rId12"/>
              </a:rPr>
              <a:t>http://10.5.5.9/gp/gpControl/command/mode?p=0</a:t>
            </a:r>
            <a:endParaRPr sz="1000" u="sng">
              <a:solidFill>
                <a:srgbClr val="0366D6"/>
              </a:solidFill>
              <a:hlinkClick r:id="rId13"/>
            </a:endParaRPr>
          </a:p>
          <a:p>
            <a:pPr indent="-292100" lvl="1" marL="914400" rtl="0" algn="l">
              <a:lnSpc>
                <a:spcPct val="100000"/>
              </a:lnSpc>
              <a:spcBef>
                <a:spcPts val="0"/>
              </a:spcBef>
              <a:spcAft>
                <a:spcPts val="0"/>
              </a:spcAft>
              <a:buSzPts val="1000"/>
              <a:buChar char="○"/>
            </a:pPr>
            <a:r>
              <a:rPr lang="en-US" sz="1000">
                <a:solidFill>
                  <a:srgbClr val="24292E"/>
                </a:solidFill>
              </a:rPr>
              <a:t>Photo: </a:t>
            </a:r>
            <a:r>
              <a:rPr lang="en-US" sz="1000" u="sng">
                <a:solidFill>
                  <a:srgbClr val="0366D6"/>
                </a:solidFill>
                <a:hlinkClick r:id="rId14"/>
              </a:rPr>
              <a:t>http://10.5.5.9/gp/gpControl/command/mode?p=1</a:t>
            </a:r>
            <a:endParaRPr sz="1000" u="sng">
              <a:solidFill>
                <a:srgbClr val="0366D6"/>
              </a:solidFill>
              <a:hlinkClick r:id="rId15"/>
            </a:endParaRPr>
          </a:p>
          <a:p>
            <a:pPr indent="-292100" lvl="1" marL="914400" rtl="0" algn="l">
              <a:lnSpc>
                <a:spcPct val="100000"/>
              </a:lnSpc>
              <a:spcBef>
                <a:spcPts val="0"/>
              </a:spcBef>
              <a:spcAft>
                <a:spcPts val="0"/>
              </a:spcAft>
              <a:buSzPts val="1000"/>
              <a:buChar char="○"/>
            </a:pPr>
            <a:r>
              <a:rPr lang="en-US" sz="1000">
                <a:solidFill>
                  <a:srgbClr val="24292E"/>
                </a:solidFill>
              </a:rPr>
              <a:t>MultiShot: </a:t>
            </a:r>
            <a:r>
              <a:rPr lang="en-US" sz="1000" u="sng">
                <a:solidFill>
                  <a:srgbClr val="0366D6"/>
                </a:solidFill>
                <a:hlinkClick r:id="rId16"/>
              </a:rPr>
              <a:t>http://10.5.5.9/gp/gpControl/command/mode?p=2</a:t>
            </a:r>
            <a:endParaRPr sz="1000" u="sng">
              <a:solidFill>
                <a:srgbClr val="0366D6"/>
              </a:solidFill>
              <a:hlinkClick r:id="rId17"/>
            </a:endParaRPr>
          </a:p>
          <a:p>
            <a:pPr indent="-292100" lvl="0" marL="457200" marR="38100" rtl="0" algn="l">
              <a:lnSpc>
                <a:spcPct val="100000"/>
              </a:lnSpc>
              <a:spcBef>
                <a:spcPts val="0"/>
              </a:spcBef>
              <a:spcAft>
                <a:spcPts val="0"/>
              </a:spcAft>
              <a:buClr>
                <a:srgbClr val="24292E"/>
              </a:buClr>
              <a:buSzPts val="1000"/>
              <a:buChar char="●"/>
            </a:pPr>
            <a:r>
              <a:rPr b="1" lang="en-US" sz="1000">
                <a:solidFill>
                  <a:srgbClr val="24292E"/>
                </a:solidFill>
              </a:rPr>
              <a:t>Tag moment:</a:t>
            </a:r>
            <a:endParaRPr b="1" sz="1000">
              <a:solidFill>
                <a:srgbClr val="24292E"/>
              </a:solidFill>
            </a:endParaRPr>
          </a:p>
          <a:p>
            <a:pPr indent="-292100" lvl="1" marL="914400" rtl="0" algn="l">
              <a:lnSpc>
                <a:spcPct val="100000"/>
              </a:lnSpc>
              <a:spcBef>
                <a:spcPts val="0"/>
              </a:spcBef>
              <a:spcAft>
                <a:spcPts val="0"/>
              </a:spcAft>
              <a:buSzPts val="1000"/>
              <a:buChar char="○"/>
            </a:pPr>
            <a:r>
              <a:rPr lang="en-US" sz="1000">
                <a:solidFill>
                  <a:srgbClr val="24292E"/>
                </a:solidFill>
              </a:rPr>
              <a:t>Sends tag command: </a:t>
            </a:r>
            <a:r>
              <a:rPr lang="en-US" sz="1000" u="sng">
                <a:solidFill>
                  <a:srgbClr val="0366D6"/>
                </a:solidFill>
                <a:hlinkClick r:id="rId18"/>
              </a:rPr>
              <a:t>http://10.5.5.9/gp/gpControl/command/storage/tag_moment</a:t>
            </a:r>
            <a:endParaRPr sz="1000"/>
          </a:p>
          <a:p>
            <a:pPr indent="0" lvl="0" marL="0" rtl="0" algn="l">
              <a:lnSpc>
                <a:spcPct val="100000"/>
              </a:lnSpc>
              <a:spcBef>
                <a:spcPts val="1200"/>
              </a:spcBef>
              <a:spcAft>
                <a:spcPts val="1200"/>
              </a:spcAft>
              <a:buNone/>
            </a:pPr>
            <a:r>
              <a:rPr lang="en-US" sz="1000"/>
              <a:t>…..</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000"/>
              <a:t>Media retrieval over WiFi</a:t>
            </a:r>
            <a:endParaRPr sz="4000"/>
          </a:p>
        </p:txBody>
      </p:sp>
      <p:sp>
        <p:nvSpPr>
          <p:cNvPr id="323" name="Google Shape;323;p40"/>
          <p:cNvSpPr txBox="1"/>
          <p:nvPr>
            <p:ph idx="1" type="body"/>
          </p:nvPr>
        </p:nvSpPr>
        <p:spPr>
          <a:xfrm>
            <a:off x="504000" y="1326600"/>
            <a:ext cx="30741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http://10.5.5.9/gp/gpMediaList</a:t>
            </a:r>
            <a:endParaRPr/>
          </a:p>
        </p:txBody>
      </p:sp>
      <p:sp>
        <p:nvSpPr>
          <p:cNvPr id="324" name="Google Shape;324;p40"/>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25" name="Google Shape;325;p40"/>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326" name="Google Shape;326;p40"/>
          <p:cNvPicPr preferRelativeResize="0"/>
          <p:nvPr/>
        </p:nvPicPr>
        <p:blipFill>
          <a:blip r:embed="rId3">
            <a:alphaModFix/>
          </a:blip>
          <a:stretch>
            <a:fillRect/>
          </a:stretch>
        </p:blipFill>
        <p:spPr>
          <a:xfrm>
            <a:off x="504000" y="1680075"/>
            <a:ext cx="2886050" cy="3156425"/>
          </a:xfrm>
          <a:prstGeom prst="rect">
            <a:avLst/>
          </a:prstGeom>
          <a:noFill/>
          <a:ln>
            <a:noFill/>
          </a:ln>
        </p:spPr>
      </p:pic>
      <p:cxnSp>
        <p:nvCxnSpPr>
          <p:cNvPr id="327" name="Google Shape;327;p40"/>
          <p:cNvCxnSpPr/>
          <p:nvPr/>
        </p:nvCxnSpPr>
        <p:spPr>
          <a:xfrm rot="10800000">
            <a:off x="2193400" y="2714575"/>
            <a:ext cx="2598000" cy="15600"/>
          </a:xfrm>
          <a:prstGeom prst="straightConnector1">
            <a:avLst/>
          </a:prstGeom>
          <a:noFill/>
          <a:ln cap="flat" cmpd="sng" w="28575">
            <a:solidFill>
              <a:schemeClr val="dk2"/>
            </a:solidFill>
            <a:prstDash val="solid"/>
            <a:round/>
            <a:headEnd len="med" w="med" type="triangle"/>
            <a:tailEnd len="med" w="med" type="none"/>
          </a:ln>
        </p:spPr>
      </p:cxnSp>
      <p:sp>
        <p:nvSpPr>
          <p:cNvPr id="328" name="Google Shape;328;p40"/>
          <p:cNvSpPr txBox="1"/>
          <p:nvPr/>
        </p:nvSpPr>
        <p:spPr>
          <a:xfrm>
            <a:off x="4830300" y="2590150"/>
            <a:ext cx="51366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http://10.5.5.9/videos/DCIM/131GOPRO/GOPR8204.MP4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Supports download of JPEG, MP4, LRV (Low Resolution Videos)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HERO6 and newer cameras have WiFi 5ghz connection, so files can take seconds to download.</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First vulnerability: SSID/Password leakage over BLE pairing</a:t>
            </a:r>
            <a:endParaRPr sz="2400"/>
          </a:p>
        </p:txBody>
      </p:sp>
      <p:sp>
        <p:nvSpPr>
          <p:cNvPr id="334" name="Google Shape;334;p41"/>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GoPro cameras require a one time pairing step with a smartphone. This step enables a BLE server with multiple characteristics, including the WiFi SSID and password of the camera. This step was designed so the user does not have to input anything, since the phone can pair via BT, get the password and connect to the camera.</a:t>
            </a:r>
            <a:endParaRPr/>
          </a:p>
        </p:txBody>
      </p:sp>
      <p:sp>
        <p:nvSpPr>
          <p:cNvPr id="335" name="Google Shape;335;p41"/>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36" name="Google Shape;336;p41"/>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2"/>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First vulnerability: SSID/Password leakage over BLE pairing</a:t>
            </a:r>
            <a:endParaRPr sz="2400"/>
          </a:p>
        </p:txBody>
      </p:sp>
      <p:sp>
        <p:nvSpPr>
          <p:cNvPr id="342" name="Google Shape;342;p42"/>
          <p:cNvSpPr txBox="1"/>
          <p:nvPr>
            <p:ph idx="1" type="body"/>
          </p:nvPr>
        </p:nvSpPr>
        <p:spPr>
          <a:xfrm>
            <a:off x="5901375" y="1326600"/>
            <a:ext cx="36744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SSID and password are clearly visible to anyone who pairs to the camera (BLE pairing requires no authentication).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3" name="Google Shape;343;p42"/>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344" name="Google Shape;344;p42"/>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pic>
        <p:nvPicPr>
          <p:cNvPr id="345" name="Google Shape;345;p42"/>
          <p:cNvPicPr preferRelativeResize="0"/>
          <p:nvPr/>
        </p:nvPicPr>
        <p:blipFill>
          <a:blip r:embed="rId3">
            <a:alphaModFix/>
          </a:blip>
          <a:stretch>
            <a:fillRect/>
          </a:stretch>
        </p:blipFill>
        <p:spPr>
          <a:xfrm>
            <a:off x="213475" y="907900"/>
            <a:ext cx="2605400" cy="4631851"/>
          </a:xfrm>
          <a:prstGeom prst="rect">
            <a:avLst/>
          </a:prstGeom>
          <a:noFill/>
          <a:ln>
            <a:noFill/>
          </a:ln>
        </p:spPr>
      </p:pic>
      <p:pic>
        <p:nvPicPr>
          <p:cNvPr id="346" name="Google Shape;346;p42"/>
          <p:cNvPicPr preferRelativeResize="0"/>
          <p:nvPr/>
        </p:nvPicPr>
        <p:blipFill>
          <a:blip r:embed="rId4">
            <a:alphaModFix/>
          </a:blip>
          <a:stretch>
            <a:fillRect/>
          </a:stretch>
        </p:blipFill>
        <p:spPr>
          <a:xfrm>
            <a:off x="2922575" y="907900"/>
            <a:ext cx="2638308" cy="4690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sz="4400" strike="noStrike">
              <a:latin typeface="Arial"/>
              <a:ea typeface="Arial"/>
              <a:cs typeface="Arial"/>
              <a:sym typeface="Arial"/>
            </a:endParaRPr>
          </a:p>
        </p:txBody>
      </p:sp>
      <p:sp>
        <p:nvSpPr>
          <p:cNvPr id="84" name="Google Shape;84;p16"/>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1080"/>
              <a:buFont typeface="Noto Sans Symbols"/>
              <a:buChar char="●"/>
            </a:pPr>
            <a:r>
              <a:rPr b="0" lang="en-US" sz="2400" strike="noStrike">
                <a:latin typeface="Arial"/>
                <a:ea typeface="Arial"/>
                <a:cs typeface="Arial"/>
                <a:sym typeface="Arial"/>
              </a:rPr>
              <a:t>Konrad Iturbe:</a:t>
            </a:r>
            <a:endParaRPr b="0" sz="2400" strike="noStrike">
              <a:latin typeface="Arial"/>
              <a:ea typeface="Arial"/>
              <a:cs typeface="Arial"/>
              <a:sym typeface="Arial"/>
            </a:endParaRPr>
          </a:p>
          <a:p>
            <a:pPr indent="-297180" lvl="1" marL="914400" marR="0" rtl="0" algn="l">
              <a:spcBef>
                <a:spcPts val="1417"/>
              </a:spcBef>
              <a:spcAft>
                <a:spcPts val="0"/>
              </a:spcAft>
              <a:buClr>
                <a:srgbClr val="000000"/>
              </a:buClr>
              <a:buSzPts val="1080"/>
              <a:buFont typeface="Noto Sans Symbols"/>
              <a:buChar char="○"/>
            </a:pPr>
            <a:r>
              <a:rPr lang="en-US" sz="2400"/>
              <a:t>Former Android developer</a:t>
            </a:r>
            <a:r>
              <a:rPr b="0" lang="en-US" sz="2400" strike="noStrike">
                <a:latin typeface="Arial"/>
                <a:ea typeface="Arial"/>
                <a:cs typeface="Arial"/>
                <a:sym typeface="Arial"/>
              </a:rPr>
              <a:t>, now full stack</a:t>
            </a:r>
            <a:r>
              <a:rPr lang="en-US" sz="2400"/>
              <a:t> React Native</a:t>
            </a:r>
            <a:r>
              <a:rPr b="0" lang="en-US" sz="2400" strike="noStrike">
                <a:latin typeface="Arial"/>
                <a:ea typeface="Arial"/>
                <a:cs typeface="Arial"/>
                <a:sym typeface="Arial"/>
              </a:rPr>
              <a:t> dev</a:t>
            </a:r>
            <a:endParaRPr b="0" sz="2400" strike="noStrike">
              <a:latin typeface="Arial"/>
              <a:ea typeface="Arial"/>
              <a:cs typeface="Arial"/>
              <a:sym typeface="Arial"/>
            </a:endParaRPr>
          </a:p>
          <a:p>
            <a:pPr indent="-297180" lvl="1" marL="914400" marR="0" rtl="0" algn="l">
              <a:spcBef>
                <a:spcPts val="1417"/>
              </a:spcBef>
              <a:spcAft>
                <a:spcPts val="0"/>
              </a:spcAft>
              <a:buClr>
                <a:srgbClr val="000000"/>
              </a:buClr>
              <a:buSzPts val="1080"/>
              <a:buFont typeface="Noto Sans Symbols"/>
              <a:buChar char="○"/>
            </a:pPr>
            <a:r>
              <a:rPr lang="en-US" sz="2400"/>
              <a:t>Has worked reverse engineering cameras and drones for private companies, government agencies, military...</a:t>
            </a:r>
            <a:endParaRPr b="0" sz="2400" strike="noStrike">
              <a:latin typeface="Arial"/>
              <a:ea typeface="Arial"/>
              <a:cs typeface="Arial"/>
              <a:sym typeface="Arial"/>
            </a:endParaRPr>
          </a:p>
          <a:p>
            <a:pPr indent="-297180" lvl="1" marL="914400" marR="0" rtl="0" algn="l">
              <a:spcBef>
                <a:spcPts val="1417"/>
              </a:spcBef>
              <a:spcAft>
                <a:spcPts val="0"/>
              </a:spcAft>
              <a:buClr>
                <a:srgbClr val="000000"/>
              </a:buClr>
              <a:buSzPts val="1080"/>
              <a:buFont typeface="Noto Sans Symbols"/>
              <a:buChar char="○"/>
            </a:pPr>
            <a:r>
              <a:rPr b="0" lang="en-US" sz="2400" strike="noStrike">
                <a:latin typeface="Arial"/>
                <a:ea typeface="Arial"/>
                <a:cs typeface="Arial"/>
                <a:sym typeface="Arial"/>
              </a:rPr>
              <a:t>As seen on hackaday, cnet, the verge, etc...</a:t>
            </a:r>
            <a:endParaRPr b="0" sz="2400" strike="noStrike">
              <a:latin typeface="Arial"/>
              <a:ea typeface="Arial"/>
              <a:cs typeface="Arial"/>
              <a:sym typeface="Arial"/>
            </a:endParaRPr>
          </a:p>
          <a:p>
            <a:pPr indent="-255420" lvl="0" marL="432000" marR="0" rtl="0" algn="l">
              <a:spcBef>
                <a:spcPts val="1417"/>
              </a:spcBef>
              <a:spcAft>
                <a:spcPts val="0"/>
              </a:spcAft>
              <a:buClr>
                <a:srgbClr val="000000"/>
              </a:buClr>
              <a:buSzPts val="1080"/>
              <a:buFont typeface="Noto Sans Symbols"/>
              <a:buNone/>
            </a:pPr>
            <a:r>
              <a:t/>
            </a:r>
            <a:endParaRPr b="0" sz="2400" strike="noStrike">
              <a:latin typeface="Arial"/>
              <a:ea typeface="Arial"/>
              <a:cs typeface="Arial"/>
              <a:sym typeface="Arial"/>
            </a:endParaRPr>
          </a:p>
        </p:txBody>
      </p:sp>
      <p:sp>
        <p:nvSpPr>
          <p:cNvPr id="85" name="Google Shape;85;p16"/>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86" name="Google Shape;86;p16"/>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3"/>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3000"/>
              <a:t>PoC time!</a:t>
            </a:r>
            <a:endParaRPr sz="3000"/>
          </a:p>
        </p:txBody>
      </p:sp>
      <p:sp>
        <p:nvSpPr>
          <p:cNvPr id="352" name="Google Shape;352;p43"/>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descr="https://github.com/konradit/goprowirelesspassword&#10;&#10;Make Cameras Secure Again! #nover.txt" id="353" name="Google Shape;353;p43" title="This PoC is made by Anti WiFi/BT Encrypted secure cameras gang">
            <a:hlinkClick r:id="rId3"/>
          </p:cNvPr>
          <p:cNvPicPr preferRelativeResize="0"/>
          <p:nvPr/>
        </p:nvPicPr>
        <p:blipFill>
          <a:blip r:embed="rId4">
            <a:alphaModFix/>
          </a:blip>
          <a:stretch>
            <a:fillRect/>
          </a:stretch>
        </p:blipFill>
        <p:spPr>
          <a:xfrm>
            <a:off x="2135253" y="1120775"/>
            <a:ext cx="5809200" cy="4356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59" name="Google Shape;359;p44"/>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0" name="Google Shape;360;p44"/>
          <p:cNvPicPr preferRelativeResize="0"/>
          <p:nvPr/>
        </p:nvPicPr>
        <p:blipFill>
          <a:blip r:embed="rId3">
            <a:alphaModFix/>
          </a:blip>
          <a:stretch>
            <a:fillRect/>
          </a:stretch>
        </p:blipFill>
        <p:spPr>
          <a:xfrm>
            <a:off x="2572635" y="1080375"/>
            <a:ext cx="4513190" cy="4343950"/>
          </a:xfrm>
          <a:prstGeom prst="rect">
            <a:avLst/>
          </a:prstGeom>
          <a:noFill/>
          <a:ln>
            <a:noFill/>
          </a:ln>
        </p:spPr>
      </p:pic>
      <p:sp>
        <p:nvSpPr>
          <p:cNvPr id="361" name="Google Shape;361;p44"/>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62" name="Google Shape;362;p44"/>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68" name="Google Shape;368;p45"/>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9" name="Google Shape;369;p45"/>
          <p:cNvPicPr preferRelativeResize="0"/>
          <p:nvPr/>
        </p:nvPicPr>
        <p:blipFill>
          <a:blip r:embed="rId3">
            <a:alphaModFix/>
          </a:blip>
          <a:stretch>
            <a:fillRect/>
          </a:stretch>
        </p:blipFill>
        <p:spPr>
          <a:xfrm>
            <a:off x="2572635" y="1080375"/>
            <a:ext cx="4513190" cy="4343950"/>
          </a:xfrm>
          <a:prstGeom prst="rect">
            <a:avLst/>
          </a:prstGeom>
          <a:noFill/>
          <a:ln>
            <a:noFill/>
          </a:ln>
        </p:spPr>
      </p:pic>
      <p:pic>
        <p:nvPicPr>
          <p:cNvPr id="370" name="Google Shape;370;p45"/>
          <p:cNvPicPr preferRelativeResize="0"/>
          <p:nvPr/>
        </p:nvPicPr>
        <p:blipFill>
          <a:blip r:embed="rId4">
            <a:alphaModFix/>
          </a:blip>
          <a:stretch>
            <a:fillRect/>
          </a:stretch>
        </p:blipFill>
        <p:spPr>
          <a:xfrm>
            <a:off x="1522898" y="955450"/>
            <a:ext cx="6612650" cy="4593800"/>
          </a:xfrm>
          <a:prstGeom prst="rect">
            <a:avLst/>
          </a:prstGeom>
          <a:noFill/>
          <a:ln>
            <a:noFill/>
          </a:ln>
        </p:spPr>
      </p:pic>
      <p:sp>
        <p:nvSpPr>
          <p:cNvPr id="371" name="Google Shape;371;p45"/>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72" name="Google Shape;372;p45"/>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78" name="Google Shape;378;p46"/>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9" name="Google Shape;379;p46"/>
          <p:cNvPicPr preferRelativeResize="0"/>
          <p:nvPr/>
        </p:nvPicPr>
        <p:blipFill>
          <a:blip r:embed="rId3">
            <a:alphaModFix/>
          </a:blip>
          <a:stretch>
            <a:fillRect/>
          </a:stretch>
        </p:blipFill>
        <p:spPr>
          <a:xfrm>
            <a:off x="2572635" y="1080375"/>
            <a:ext cx="4513190" cy="4343950"/>
          </a:xfrm>
          <a:prstGeom prst="rect">
            <a:avLst/>
          </a:prstGeom>
          <a:noFill/>
          <a:ln>
            <a:noFill/>
          </a:ln>
        </p:spPr>
      </p:pic>
      <p:pic>
        <p:nvPicPr>
          <p:cNvPr id="380" name="Google Shape;380;p46"/>
          <p:cNvPicPr preferRelativeResize="0"/>
          <p:nvPr/>
        </p:nvPicPr>
        <p:blipFill>
          <a:blip r:embed="rId4">
            <a:alphaModFix/>
          </a:blip>
          <a:stretch>
            <a:fillRect/>
          </a:stretch>
        </p:blipFill>
        <p:spPr>
          <a:xfrm>
            <a:off x="1522898" y="955450"/>
            <a:ext cx="6612650" cy="4593800"/>
          </a:xfrm>
          <a:prstGeom prst="rect">
            <a:avLst/>
          </a:prstGeom>
          <a:noFill/>
          <a:ln>
            <a:noFill/>
          </a:ln>
        </p:spPr>
      </p:pic>
      <p:sp>
        <p:nvSpPr>
          <p:cNvPr id="381" name="Google Shape;381;p46"/>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382" name="Google Shape;382;p46"/>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pic>
        <p:nvPicPr>
          <p:cNvPr id="383" name="Google Shape;383;p46"/>
          <p:cNvPicPr preferRelativeResize="0"/>
          <p:nvPr/>
        </p:nvPicPr>
        <p:blipFill>
          <a:blip r:embed="rId5">
            <a:alphaModFix/>
          </a:blip>
          <a:stretch>
            <a:fillRect/>
          </a:stretch>
        </p:blipFill>
        <p:spPr>
          <a:xfrm rot="535233">
            <a:off x="-720000" y="1835625"/>
            <a:ext cx="11223101" cy="2779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7"/>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89" name="Google Shape;389;p47"/>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GoPro WiFi password cannot be changed on HERO5 and newer cameras!</a:t>
            </a:r>
            <a:endParaRPr/>
          </a:p>
          <a:p>
            <a:pPr indent="0" lvl="0" marL="0" rtl="0" algn="l">
              <a:spcBef>
                <a:spcPts val="0"/>
              </a:spcBef>
              <a:spcAft>
                <a:spcPts val="0"/>
              </a:spcAft>
              <a:buNone/>
            </a:pPr>
            <a:r>
              <a:rPr lang="en-US"/>
              <a:t>Problem is, the WiFi password is derived from a weak algorithm.</a:t>
            </a:r>
            <a:endParaRPr/>
          </a:p>
        </p:txBody>
      </p:sp>
      <p:pic>
        <p:nvPicPr>
          <p:cNvPr id="390" name="Google Shape;390;p47"/>
          <p:cNvPicPr preferRelativeResize="0"/>
          <p:nvPr/>
        </p:nvPicPr>
        <p:blipFill>
          <a:blip r:embed="rId3">
            <a:alphaModFix/>
          </a:blip>
          <a:stretch>
            <a:fillRect/>
          </a:stretch>
        </p:blipFill>
        <p:spPr>
          <a:xfrm rot="5400000">
            <a:off x="33078" y="2402147"/>
            <a:ext cx="3767470" cy="2825625"/>
          </a:xfrm>
          <a:prstGeom prst="rect">
            <a:avLst/>
          </a:prstGeom>
          <a:noFill/>
          <a:ln>
            <a:noFill/>
          </a:ln>
        </p:spPr>
      </p:pic>
      <p:pic>
        <p:nvPicPr>
          <p:cNvPr id="391" name="Google Shape;391;p47"/>
          <p:cNvPicPr preferRelativeResize="0"/>
          <p:nvPr/>
        </p:nvPicPr>
        <p:blipFill>
          <a:blip r:embed="rId4">
            <a:alphaModFix/>
          </a:blip>
          <a:stretch>
            <a:fillRect/>
          </a:stretch>
        </p:blipFill>
        <p:spPr>
          <a:xfrm rot="5400000">
            <a:off x="4596015" y="2431190"/>
            <a:ext cx="3999650" cy="29997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8"/>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397" name="Google Shape;397;p48"/>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Password layout 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                          [word] + [number] + [number] + [number] + [number]</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398" name="Google Shape;398;p48"/>
          <p:cNvPicPr preferRelativeResize="0"/>
          <p:nvPr/>
        </p:nvPicPr>
        <p:blipFill>
          <a:blip r:embed="rId3">
            <a:alphaModFix/>
          </a:blip>
          <a:stretch>
            <a:fillRect/>
          </a:stretch>
        </p:blipFill>
        <p:spPr>
          <a:xfrm>
            <a:off x="-462" y="2661433"/>
            <a:ext cx="10080625" cy="2063484"/>
          </a:xfrm>
          <a:prstGeom prst="rect">
            <a:avLst/>
          </a:prstGeom>
          <a:noFill/>
          <a:ln>
            <a:noFill/>
          </a:ln>
        </p:spPr>
      </p:pic>
      <p:sp>
        <p:nvSpPr>
          <p:cNvPr id="399" name="Google Shape;399;p48"/>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00" name="Google Shape;400;p48"/>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406" name="Google Shape;406;p49"/>
          <p:cNvSpPr txBox="1"/>
          <p:nvPr>
            <p:ph idx="1" type="body"/>
          </p:nvPr>
        </p:nvSpPr>
        <p:spPr>
          <a:xfrm>
            <a:off x="504000" y="877125"/>
            <a:ext cx="9071700" cy="37377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sz="1400"/>
              <a:t>Where are the words stored?</a:t>
            </a:r>
            <a:endParaRPr sz="1400"/>
          </a:p>
          <a:p>
            <a:pPr indent="-317500" lvl="1" marL="914400" rtl="0" algn="l">
              <a:spcBef>
                <a:spcPts val="0"/>
              </a:spcBef>
              <a:spcAft>
                <a:spcPts val="0"/>
              </a:spcAft>
              <a:buSzPts val="1400"/>
              <a:buChar char="-"/>
            </a:pPr>
            <a:r>
              <a:rPr lang="en-US" sz="1400"/>
              <a:t>HYPOXIC did more research on this topic, binary ‘gpNet’ uses /dev/urandom to generate password internally. Make sure to check out his research as well!</a:t>
            </a:r>
            <a:endParaRPr sz="1400"/>
          </a:p>
        </p:txBody>
      </p:sp>
      <p:sp>
        <p:nvSpPr>
          <p:cNvPr id="407" name="Google Shape;407;p49"/>
          <p:cNvSpPr txBox="1"/>
          <p:nvPr/>
        </p:nvSpPr>
        <p:spPr>
          <a:xfrm>
            <a:off x="153875" y="4353450"/>
            <a:ext cx="96945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3"/>
              </a:rPr>
              <a:t>https://github.com/hypoxic/gopro-pwCreator</a:t>
            </a:r>
            <a:endParaRPr/>
          </a:p>
        </p:txBody>
      </p:sp>
      <p:sp>
        <p:nvSpPr>
          <p:cNvPr id="408" name="Google Shape;408;p49"/>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09" name="Google Shape;409;p49"/>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pic>
        <p:nvPicPr>
          <p:cNvPr id="410" name="Google Shape;410;p49"/>
          <p:cNvPicPr preferRelativeResize="0"/>
          <p:nvPr/>
        </p:nvPicPr>
        <p:blipFill>
          <a:blip r:embed="rId4">
            <a:alphaModFix/>
          </a:blip>
          <a:stretch>
            <a:fillRect/>
          </a:stretch>
        </p:blipFill>
        <p:spPr>
          <a:xfrm>
            <a:off x="1408022" y="1522575"/>
            <a:ext cx="6388224" cy="2243775"/>
          </a:xfrm>
          <a:prstGeom prst="rect">
            <a:avLst/>
          </a:prstGeom>
          <a:noFill/>
          <a:ln>
            <a:noFill/>
          </a:ln>
        </p:spPr>
      </p:pic>
      <p:pic>
        <p:nvPicPr>
          <p:cNvPr id="411" name="Google Shape;411;p49"/>
          <p:cNvPicPr preferRelativeResize="0"/>
          <p:nvPr/>
        </p:nvPicPr>
        <p:blipFill>
          <a:blip r:embed="rId5">
            <a:alphaModFix/>
          </a:blip>
          <a:stretch>
            <a:fillRect/>
          </a:stretch>
        </p:blipFill>
        <p:spPr>
          <a:xfrm>
            <a:off x="4646495" y="3766350"/>
            <a:ext cx="5434126" cy="1167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Auto-generated seemingly-high entropy passwords, are they safe?</a:t>
            </a:r>
            <a:endParaRPr sz="2400"/>
          </a:p>
        </p:txBody>
      </p:sp>
      <p:sp>
        <p:nvSpPr>
          <p:cNvPr id="417" name="Google Shape;417;p50"/>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Every HERO5, 6, 7 camera follows this password convention….</a:t>
            </a:r>
            <a:endParaRPr/>
          </a:p>
          <a:p>
            <a:pPr indent="0" lvl="0" marL="0" rtl="0" algn="l">
              <a:spcBef>
                <a:spcPts val="0"/>
              </a:spcBef>
              <a:spcAft>
                <a:spcPts val="0"/>
              </a:spcAft>
              <a:buNone/>
            </a:pPr>
            <a:r>
              <a:t/>
            </a:r>
            <a:endParaRPr/>
          </a:p>
        </p:txBody>
      </p:sp>
      <p:sp>
        <p:nvSpPr>
          <p:cNvPr id="418" name="Google Shape;418;p50"/>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19" name="Google Shape;419;p50"/>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pic>
        <p:nvPicPr>
          <p:cNvPr id="420" name="Google Shape;420;p50"/>
          <p:cNvPicPr preferRelativeResize="0"/>
          <p:nvPr/>
        </p:nvPicPr>
        <p:blipFill>
          <a:blip r:embed="rId3">
            <a:alphaModFix/>
          </a:blip>
          <a:stretch>
            <a:fillRect/>
          </a:stretch>
        </p:blipFill>
        <p:spPr>
          <a:xfrm>
            <a:off x="504000" y="1656549"/>
            <a:ext cx="6719751" cy="1642044"/>
          </a:xfrm>
          <a:prstGeom prst="rect">
            <a:avLst/>
          </a:prstGeom>
          <a:noFill/>
          <a:ln>
            <a:noFill/>
          </a:ln>
        </p:spPr>
      </p:pic>
      <p:pic>
        <p:nvPicPr>
          <p:cNvPr id="421" name="Google Shape;421;p50"/>
          <p:cNvPicPr preferRelativeResize="0"/>
          <p:nvPr/>
        </p:nvPicPr>
        <p:blipFill rotWithShape="1">
          <a:blip r:embed="rId4">
            <a:alphaModFix/>
          </a:blip>
          <a:srcRect b="0" l="1107" r="0" t="0"/>
          <a:stretch/>
        </p:blipFill>
        <p:spPr>
          <a:xfrm>
            <a:off x="677075" y="3298600"/>
            <a:ext cx="6546676" cy="714375"/>
          </a:xfrm>
          <a:prstGeom prst="rect">
            <a:avLst/>
          </a:prstGeom>
          <a:noFill/>
          <a:ln>
            <a:noFill/>
          </a:ln>
        </p:spPr>
      </p:pic>
      <p:pic>
        <p:nvPicPr>
          <p:cNvPr id="422" name="Google Shape;422;p50"/>
          <p:cNvPicPr preferRelativeResize="0"/>
          <p:nvPr/>
        </p:nvPicPr>
        <p:blipFill>
          <a:blip r:embed="rId5">
            <a:alphaModFix/>
          </a:blip>
          <a:stretch>
            <a:fillRect/>
          </a:stretch>
        </p:blipFill>
        <p:spPr>
          <a:xfrm>
            <a:off x="4268363" y="3879350"/>
            <a:ext cx="5743575" cy="1104900"/>
          </a:xfrm>
          <a:prstGeom prst="rect">
            <a:avLst/>
          </a:prstGeom>
          <a:noFill/>
          <a:ln>
            <a:noFill/>
          </a:ln>
        </p:spPr>
      </p:pic>
      <p:cxnSp>
        <p:nvCxnSpPr>
          <p:cNvPr id="423" name="Google Shape;423;p50"/>
          <p:cNvCxnSpPr/>
          <p:nvPr/>
        </p:nvCxnSpPr>
        <p:spPr>
          <a:xfrm flipH="1" rot="10800000">
            <a:off x="4931925" y="2131300"/>
            <a:ext cx="2185200" cy="477000"/>
          </a:xfrm>
          <a:prstGeom prst="straightConnector1">
            <a:avLst/>
          </a:prstGeom>
          <a:noFill/>
          <a:ln cap="flat" cmpd="sng" w="9525">
            <a:solidFill>
              <a:schemeClr val="dk2"/>
            </a:solidFill>
            <a:prstDash val="solid"/>
            <a:round/>
            <a:headEnd len="med" w="med" type="stealth"/>
            <a:tailEnd len="med" w="med" type="none"/>
          </a:ln>
        </p:spPr>
      </p:cxnSp>
      <p:pic>
        <p:nvPicPr>
          <p:cNvPr id="424" name="Google Shape;424;p50"/>
          <p:cNvPicPr preferRelativeResize="0"/>
          <p:nvPr/>
        </p:nvPicPr>
        <p:blipFill>
          <a:blip r:embed="rId6">
            <a:alphaModFix/>
          </a:blip>
          <a:stretch>
            <a:fillRect/>
          </a:stretch>
        </p:blipFill>
        <p:spPr>
          <a:xfrm>
            <a:off x="7117115" y="1805075"/>
            <a:ext cx="1523569" cy="750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1"/>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http://github.com/konradit/goprowirelesspassword</a:t>
            </a:r>
            <a:endParaRPr/>
          </a:p>
        </p:txBody>
      </p:sp>
      <p:sp>
        <p:nvSpPr>
          <p:cNvPr id="430" name="Google Shape;430;p51"/>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Everything you need to crack the passwords!!</a:t>
            </a:r>
            <a:endParaRPr/>
          </a:p>
        </p:txBody>
      </p:sp>
      <p:pic>
        <p:nvPicPr>
          <p:cNvPr id="431" name="Google Shape;431;p51"/>
          <p:cNvPicPr preferRelativeResize="0"/>
          <p:nvPr/>
        </p:nvPicPr>
        <p:blipFill>
          <a:blip r:embed="rId3">
            <a:alphaModFix/>
          </a:blip>
          <a:stretch>
            <a:fillRect/>
          </a:stretch>
        </p:blipFill>
        <p:spPr>
          <a:xfrm>
            <a:off x="2980303" y="2062025"/>
            <a:ext cx="3296100" cy="1751425"/>
          </a:xfrm>
          <a:prstGeom prst="rect">
            <a:avLst/>
          </a:prstGeom>
          <a:noFill/>
          <a:ln>
            <a:noFill/>
          </a:ln>
        </p:spPr>
      </p:pic>
      <p:sp>
        <p:nvSpPr>
          <p:cNvPr id="432" name="Google Shape;432;p51"/>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33" name="Google Shape;433;p51"/>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Mitigation is 50% of attack vulnerability disclosure.</a:t>
            </a:r>
            <a:endParaRPr/>
          </a:p>
        </p:txBody>
      </p:sp>
      <p:sp>
        <p:nvSpPr>
          <p:cNvPr id="439" name="Google Shape;439;p52"/>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Multiple ways to mitigate this issue:</a:t>
            </a:r>
            <a:endParaRPr/>
          </a:p>
          <a:p>
            <a:pPr indent="-317500" lvl="0" marL="457200" rtl="0" algn="l">
              <a:spcBef>
                <a:spcPts val="0"/>
              </a:spcBef>
              <a:spcAft>
                <a:spcPts val="0"/>
              </a:spcAft>
              <a:buSzPts val="1400"/>
              <a:buChar char="-"/>
            </a:pPr>
            <a:r>
              <a:rPr lang="en-US"/>
              <a:t>Don’t use WiFi. It drains battery and heats up the camera. Use an USB OTG reader or a USB cable for offloading media on the go, or HDMI for previewing.</a:t>
            </a:r>
            <a:endParaRPr/>
          </a:p>
          <a:p>
            <a:pPr indent="-317500" lvl="0" marL="457200" rtl="0" algn="l">
              <a:spcBef>
                <a:spcPts val="0"/>
              </a:spcBef>
              <a:spcAft>
                <a:spcPts val="0"/>
              </a:spcAft>
              <a:buSzPts val="1400"/>
              <a:buChar char="-"/>
            </a:pPr>
            <a:r>
              <a:rPr lang="en-US"/>
              <a:t>Change WiFi SSID and Password:</a:t>
            </a:r>
            <a:endParaRPr/>
          </a:p>
          <a:p>
            <a:pPr indent="-317500" lvl="1" marL="914400" rtl="0" algn="l">
              <a:spcBef>
                <a:spcPts val="0"/>
              </a:spcBef>
              <a:spcAft>
                <a:spcPts val="0"/>
              </a:spcAft>
              <a:buSzPts val="1400"/>
              <a:buChar char="-"/>
            </a:pPr>
            <a:r>
              <a:rPr lang="en-US"/>
              <a:t>gpauto:</a:t>
            </a:r>
            <a:endParaRPr/>
          </a:p>
          <a:p>
            <a:pPr indent="-342900" lvl="2" marL="1371600" rtl="0" algn="l">
              <a:spcBef>
                <a:spcPts val="0"/>
              </a:spcBef>
              <a:spcAft>
                <a:spcPts val="0"/>
              </a:spcAft>
              <a:buSzPts val="1800"/>
              <a:buChar char="-"/>
            </a:pPr>
            <a:r>
              <a:rPr lang="en-US"/>
              <a:t>cd $SD_CARD &amp;&amp; ./code/</a:t>
            </a:r>
            <a:r>
              <a:rPr lang="en-US">
                <a:solidFill>
                  <a:srgbClr val="24292E"/>
                </a:solidFill>
              </a:rPr>
              <a:t>GoPro_Password_Change.sh</a:t>
            </a:r>
            <a:endParaRPr/>
          </a:p>
          <a:p>
            <a:pPr indent="-317500" lvl="1" marL="914400" rtl="0" algn="l">
              <a:spcBef>
                <a:spcPts val="0"/>
              </a:spcBef>
              <a:spcAft>
                <a:spcPts val="0"/>
              </a:spcAft>
              <a:buSzPts val="1400"/>
              <a:buChar char="-"/>
            </a:pPr>
            <a:r>
              <a:rPr lang="en-US"/>
              <a:t>Bluetooth:</a:t>
            </a:r>
            <a:endParaRPr/>
          </a:p>
          <a:p>
            <a:pPr indent="-317500" lvl="2" marL="1371600" rtl="0" algn="l">
              <a:spcBef>
                <a:spcPts val="0"/>
              </a:spcBef>
              <a:spcAft>
                <a:spcPts val="0"/>
              </a:spcAft>
              <a:buSzPts val="1400"/>
              <a:buChar char="-"/>
            </a:pPr>
            <a:r>
              <a:rPr lang="en-US"/>
              <a:t>put the GoPro in pairing mode and run code/Bluetooth_Password_Change.py</a:t>
            </a:r>
            <a:endParaRPr/>
          </a:p>
          <a:p>
            <a:pPr indent="0" lvl="0" marL="1371600" rtl="0" algn="l">
              <a:spcBef>
                <a:spcPts val="0"/>
              </a:spcBef>
              <a:spcAft>
                <a:spcPts val="0"/>
              </a:spcAft>
              <a:buNone/>
            </a:pPr>
            <a:r>
              <a:t/>
            </a:r>
            <a:endParaRPr/>
          </a:p>
          <a:p>
            <a:pPr indent="0" lvl="0" marL="0" rtl="0" algn="l">
              <a:spcBef>
                <a:spcPts val="0"/>
              </a:spcBef>
              <a:spcAft>
                <a:spcPts val="0"/>
              </a:spcAft>
              <a:buNone/>
            </a:pPr>
            <a:r>
              <a:rPr lang="en-US"/>
              <a:t>   If you need OPSEC: Don’t turn WiFi, ever. Wipe your SD card regularly, use exiftool to remove GPS tags from photos, disable beeps and LEDs.</a:t>
            </a:r>
            <a:endParaRPr/>
          </a:p>
          <a:p>
            <a:pPr indent="0" lvl="0" marL="0" rtl="0" algn="l">
              <a:spcBef>
                <a:spcPts val="0"/>
              </a:spcBef>
              <a:spcAft>
                <a:spcPts val="0"/>
              </a:spcAft>
              <a:buNone/>
            </a:pPr>
            <a:r>
              <a:t/>
            </a:r>
            <a:endParaRPr/>
          </a:p>
        </p:txBody>
      </p:sp>
      <p:sp>
        <p:nvSpPr>
          <p:cNvPr id="440" name="Google Shape;440;p52"/>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41" name="Google Shape;441;p52"/>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The era of </a:t>
            </a:r>
            <a:r>
              <a:rPr b="1" lang="en-US"/>
              <a:t>connected</a:t>
            </a:r>
            <a:r>
              <a:rPr lang="en-US"/>
              <a:t> devices, and their associated risks</a:t>
            </a:r>
            <a:endParaRPr/>
          </a:p>
        </p:txBody>
      </p:sp>
      <p:sp>
        <p:nvSpPr>
          <p:cNvPr id="92" name="Google Shape;92;p17"/>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3" name="Google Shape;93;p17"/>
          <p:cNvPicPr preferRelativeResize="0"/>
          <p:nvPr/>
        </p:nvPicPr>
        <p:blipFill>
          <a:blip r:embed="rId3">
            <a:alphaModFix/>
          </a:blip>
          <a:stretch>
            <a:fillRect/>
          </a:stretch>
        </p:blipFill>
        <p:spPr>
          <a:xfrm>
            <a:off x="2398525" y="1219325"/>
            <a:ext cx="3998150" cy="2498850"/>
          </a:xfrm>
          <a:prstGeom prst="rect">
            <a:avLst/>
          </a:prstGeom>
          <a:noFill/>
          <a:ln>
            <a:noFill/>
          </a:ln>
        </p:spPr>
      </p:pic>
      <p:pic>
        <p:nvPicPr>
          <p:cNvPr id="94" name="Google Shape;94;p17"/>
          <p:cNvPicPr preferRelativeResize="0"/>
          <p:nvPr/>
        </p:nvPicPr>
        <p:blipFill>
          <a:blip r:embed="rId4">
            <a:alphaModFix/>
          </a:blip>
          <a:stretch>
            <a:fillRect/>
          </a:stretch>
        </p:blipFill>
        <p:spPr>
          <a:xfrm>
            <a:off x="635063" y="3520125"/>
            <a:ext cx="7981950" cy="1866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What about other action camera makers? Are those secure?</a:t>
            </a:r>
            <a:endParaRPr sz="2400"/>
          </a:p>
        </p:txBody>
      </p:sp>
      <p:sp>
        <p:nvSpPr>
          <p:cNvPr id="447" name="Google Shape;447;p53"/>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Yi: Default password for Yi cameras is </a:t>
            </a:r>
            <a:r>
              <a:rPr b="1" i="1" lang="en-US"/>
              <a:t>1234567890 </a:t>
            </a:r>
            <a:r>
              <a:rPr lang="en-US"/>
              <a:t>but the password </a:t>
            </a:r>
            <a:r>
              <a:rPr b="1" lang="en-US"/>
              <a:t>can </a:t>
            </a:r>
            <a:r>
              <a:rPr lang="en-US"/>
              <a:t>be changed through the app!</a:t>
            </a:r>
            <a:endParaRPr/>
          </a:p>
          <a:p>
            <a:pPr indent="-317500" lvl="0" marL="457200" rtl="0" algn="l">
              <a:spcBef>
                <a:spcPts val="0"/>
              </a:spcBef>
              <a:spcAft>
                <a:spcPts val="0"/>
              </a:spcAft>
              <a:buSzPts val="1400"/>
              <a:buChar char="-"/>
            </a:pPr>
            <a:r>
              <a:rPr lang="en-US"/>
              <a:t>DJI: WIFI password is decently secure, and it’s not detected by common equipment.  RC remotes include WiFi to connect to the Android/iOS client, the default password for my Spark RC is </a:t>
            </a:r>
            <a:r>
              <a:rPr b="1" i="1" lang="en-US"/>
              <a:t>12341234</a:t>
            </a:r>
            <a:r>
              <a:rPr lang="en-US"/>
              <a:t> but it </a:t>
            </a:r>
            <a:r>
              <a:rPr b="1" lang="en-US"/>
              <a:t>can </a:t>
            </a:r>
            <a:r>
              <a:rPr lang="en-US"/>
              <a:t>be changed!</a:t>
            </a:r>
            <a:endParaRPr/>
          </a:p>
        </p:txBody>
      </p:sp>
      <p:pic>
        <p:nvPicPr>
          <p:cNvPr id="448" name="Google Shape;448;p53"/>
          <p:cNvPicPr preferRelativeResize="0"/>
          <p:nvPr/>
        </p:nvPicPr>
        <p:blipFill>
          <a:blip r:embed="rId3">
            <a:alphaModFix/>
          </a:blip>
          <a:stretch>
            <a:fillRect/>
          </a:stretch>
        </p:blipFill>
        <p:spPr>
          <a:xfrm>
            <a:off x="743318" y="2744825"/>
            <a:ext cx="3509274" cy="2342424"/>
          </a:xfrm>
          <a:prstGeom prst="rect">
            <a:avLst/>
          </a:prstGeom>
          <a:noFill/>
          <a:ln>
            <a:noFill/>
          </a:ln>
        </p:spPr>
      </p:pic>
      <p:pic>
        <p:nvPicPr>
          <p:cNvPr id="449" name="Google Shape;449;p53"/>
          <p:cNvPicPr preferRelativeResize="0"/>
          <p:nvPr/>
        </p:nvPicPr>
        <p:blipFill rotWithShape="1">
          <a:blip r:embed="rId4">
            <a:alphaModFix/>
          </a:blip>
          <a:srcRect b="10463" l="31329" r="31194" t="40177"/>
          <a:stretch/>
        </p:blipFill>
        <p:spPr>
          <a:xfrm>
            <a:off x="4674375" y="2744825"/>
            <a:ext cx="3777825" cy="24214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4"/>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2400"/>
              <a:t>Moral of the story/TL;DPA</a:t>
            </a:r>
            <a:endParaRPr sz="2400"/>
          </a:p>
        </p:txBody>
      </p:sp>
      <p:sp>
        <p:nvSpPr>
          <p:cNvPr id="455" name="Google Shape;455;p54"/>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US"/>
              <a:t>Use wireless connections if absolutely necessary, cables are good!</a:t>
            </a:r>
            <a:endParaRPr/>
          </a:p>
          <a:p>
            <a:pPr indent="-317500" lvl="0" marL="457200" rtl="0" algn="l">
              <a:spcBef>
                <a:spcPts val="0"/>
              </a:spcBef>
              <a:spcAft>
                <a:spcPts val="0"/>
              </a:spcAft>
              <a:buSzPts val="1400"/>
              <a:buChar char="-"/>
            </a:pPr>
            <a:r>
              <a:rPr lang="en-US"/>
              <a:t>Default passwords, if unsecure, can put users at risk</a:t>
            </a:r>
            <a:endParaRPr/>
          </a:p>
          <a:p>
            <a:pPr indent="-317500" lvl="0" marL="457200" rtl="0" algn="l">
              <a:spcBef>
                <a:spcPts val="0"/>
              </a:spcBef>
              <a:spcAft>
                <a:spcPts val="0"/>
              </a:spcAft>
              <a:buSzPts val="1400"/>
              <a:buChar char="-"/>
            </a:pPr>
            <a:r>
              <a:rPr lang="en-US"/>
              <a:t>People are willing to change the default password given it’s too hard, make it so that they to change it to something secure as well</a:t>
            </a:r>
            <a:endParaRPr/>
          </a:p>
          <a:p>
            <a:pPr indent="-317500" lvl="0" marL="457200" rtl="0" algn="l">
              <a:spcBef>
                <a:spcPts val="0"/>
              </a:spcBef>
              <a:spcAft>
                <a:spcPts val="0"/>
              </a:spcAft>
              <a:buSzPts val="1400"/>
              <a:buChar char="-"/>
            </a:pPr>
            <a:r>
              <a:rPr lang="en-US"/>
              <a:t>Make password changes an optional step</a:t>
            </a:r>
            <a:endParaRPr/>
          </a:p>
        </p:txBody>
      </p:sp>
      <p:sp>
        <p:nvSpPr>
          <p:cNvPr id="456" name="Google Shape;456;p54"/>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57" name="Google Shape;457;p54"/>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5"/>
          <p:cNvSpPr txBox="1"/>
          <p:nvPr>
            <p:ph type="title"/>
          </p:nvPr>
        </p:nvSpPr>
        <p:spPr>
          <a:xfrm>
            <a:off x="91450" y="2123575"/>
            <a:ext cx="9826200" cy="110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3000"/>
              <a:t>The end…. for now!</a:t>
            </a:r>
            <a:endParaRPr sz="3000"/>
          </a:p>
        </p:txBody>
      </p:sp>
      <p:sp>
        <p:nvSpPr>
          <p:cNvPr id="463" name="Google Shape;463;p55"/>
          <p:cNvSpPr txBox="1"/>
          <p:nvPr/>
        </p:nvSpPr>
        <p:spPr>
          <a:xfrm>
            <a:off x="7223760" y="4642920"/>
            <a:ext cx="27432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
        <p:nvSpPr>
          <p:cNvPr id="464" name="Google Shape;464;p55"/>
          <p:cNvSpPr txBox="1"/>
          <p:nvPr/>
        </p:nvSpPr>
        <p:spPr>
          <a:xfrm>
            <a:off x="91440" y="4663440"/>
            <a:ext cx="1645800" cy="93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504000" y="2260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The era of </a:t>
            </a:r>
            <a:r>
              <a:rPr b="1" lang="en-US"/>
              <a:t>connected</a:t>
            </a:r>
            <a:r>
              <a:rPr lang="en-US"/>
              <a:t> devices, and their associated risks</a:t>
            </a:r>
            <a:endParaRPr/>
          </a:p>
        </p:txBody>
      </p:sp>
      <p:sp>
        <p:nvSpPr>
          <p:cNvPr id="100" name="Google Shape;100;p18"/>
          <p:cNvSpPr txBox="1"/>
          <p:nvPr>
            <p:ph idx="1" type="body"/>
          </p:nvPr>
        </p:nvSpPr>
        <p:spPr>
          <a:xfrm>
            <a:off x="504000" y="1326600"/>
            <a:ext cx="9071700" cy="328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1" name="Google Shape;101;p18"/>
          <p:cNvPicPr preferRelativeResize="0"/>
          <p:nvPr/>
        </p:nvPicPr>
        <p:blipFill>
          <a:blip r:embed="rId3">
            <a:alphaModFix/>
          </a:blip>
          <a:stretch>
            <a:fillRect/>
          </a:stretch>
        </p:blipFill>
        <p:spPr>
          <a:xfrm>
            <a:off x="2398525" y="1219325"/>
            <a:ext cx="3998150" cy="2498850"/>
          </a:xfrm>
          <a:prstGeom prst="rect">
            <a:avLst/>
          </a:prstGeom>
          <a:noFill/>
          <a:ln>
            <a:noFill/>
          </a:ln>
        </p:spPr>
      </p:pic>
      <p:pic>
        <p:nvPicPr>
          <p:cNvPr id="102" name="Google Shape;102;p18"/>
          <p:cNvPicPr preferRelativeResize="0"/>
          <p:nvPr/>
        </p:nvPicPr>
        <p:blipFill>
          <a:blip r:embed="rId4">
            <a:alphaModFix/>
          </a:blip>
          <a:stretch>
            <a:fillRect/>
          </a:stretch>
        </p:blipFill>
        <p:spPr>
          <a:xfrm>
            <a:off x="635063" y="3520125"/>
            <a:ext cx="7981950" cy="1866900"/>
          </a:xfrm>
          <a:prstGeom prst="rect">
            <a:avLst/>
          </a:prstGeom>
          <a:noFill/>
          <a:ln>
            <a:noFill/>
          </a:ln>
        </p:spPr>
      </p:pic>
      <p:pic>
        <p:nvPicPr>
          <p:cNvPr id="103" name="Google Shape;103;p18"/>
          <p:cNvPicPr preferRelativeResize="0"/>
          <p:nvPr/>
        </p:nvPicPr>
        <p:blipFill>
          <a:blip r:embed="rId5">
            <a:alphaModFix/>
          </a:blip>
          <a:stretch>
            <a:fillRect/>
          </a:stretch>
        </p:blipFill>
        <p:spPr>
          <a:xfrm rot="850192">
            <a:off x="1544175" y="1689637"/>
            <a:ext cx="6991351" cy="2562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000"/>
              <a:t>W</a:t>
            </a:r>
            <a:r>
              <a:rPr b="0" lang="en-US" sz="3000" strike="noStrike">
                <a:latin typeface="Arial"/>
                <a:ea typeface="Arial"/>
                <a:cs typeface="Arial"/>
                <a:sym typeface="Arial"/>
              </a:rPr>
              <a:t>hat is even a GoPro?</a:t>
            </a:r>
            <a:endParaRPr b="0" sz="3000" strike="noStrike">
              <a:latin typeface="Arial"/>
              <a:ea typeface="Arial"/>
              <a:cs typeface="Arial"/>
              <a:sym typeface="Arial"/>
            </a:endParaRPr>
          </a:p>
        </p:txBody>
      </p:sp>
      <p:sp>
        <p:nvSpPr>
          <p:cNvPr id="109" name="Google Shape;109;p19"/>
          <p:cNvSpPr txBox="1"/>
          <p:nvPr/>
        </p:nvSpPr>
        <p:spPr>
          <a:xfrm>
            <a:off x="504000" y="1326600"/>
            <a:ext cx="73598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810"/>
              <a:buFont typeface="Noto Sans Symbols"/>
              <a:buChar char="●"/>
            </a:pPr>
            <a:r>
              <a:rPr b="0" lang="en-US" sz="1800" strike="noStrike">
                <a:latin typeface="Arial"/>
                <a:ea typeface="Arial"/>
                <a:cs typeface="Arial"/>
                <a:sym typeface="Arial"/>
              </a:rPr>
              <a:t>Small camera used for actions sports, military, cinema, vacations…</a:t>
            </a:r>
            <a:endParaRPr b="0" sz="1800" strike="noStrike">
              <a:latin typeface="Arial"/>
              <a:ea typeface="Arial"/>
              <a:cs typeface="Arial"/>
              <a:sym typeface="Arial"/>
            </a:endParaRPr>
          </a:p>
          <a:p>
            <a:pPr indent="-324000" lvl="0" marL="432000" marR="0" rtl="0" algn="l">
              <a:spcBef>
                <a:spcPts val="1417"/>
              </a:spcBef>
              <a:spcAft>
                <a:spcPts val="0"/>
              </a:spcAft>
              <a:buClr>
                <a:srgbClr val="000000"/>
              </a:buClr>
              <a:buSzPts val="810"/>
              <a:buFont typeface="Noto Sans Symbols"/>
              <a:buChar char="●"/>
            </a:pPr>
            <a:r>
              <a:rPr b="0" lang="en-US" sz="1800" strike="noStrike">
                <a:latin typeface="Arial"/>
                <a:ea typeface="Arial"/>
                <a:cs typeface="Arial"/>
                <a:sym typeface="Arial"/>
              </a:rPr>
              <a:t>Payload in flash memory: HD video, photos, camera serial identifier, GPS/accel metadata</a:t>
            </a:r>
            <a:endParaRPr b="0" sz="1800" strike="noStrike">
              <a:latin typeface="Arial"/>
              <a:ea typeface="Arial"/>
              <a:cs typeface="Arial"/>
              <a:sym typeface="Arial"/>
            </a:endParaRPr>
          </a:p>
          <a:p>
            <a:pPr indent="-324000" lvl="0" marL="432000" marR="0" rtl="0" algn="l">
              <a:spcBef>
                <a:spcPts val="1417"/>
              </a:spcBef>
              <a:spcAft>
                <a:spcPts val="0"/>
              </a:spcAft>
              <a:buClr>
                <a:srgbClr val="000000"/>
              </a:buClr>
              <a:buSzPts val="810"/>
              <a:buFont typeface="Noto Sans Symbols"/>
              <a:buChar char="●"/>
            </a:pPr>
            <a:r>
              <a:rPr b="0" lang="en-US" sz="1800" strike="noStrike">
                <a:latin typeface="Arial"/>
                <a:ea typeface="Arial"/>
                <a:cs typeface="Arial"/>
                <a:sym typeface="Arial"/>
              </a:rPr>
              <a:t>Data accessed via WiFi: live view w/ audio, SD card access</a:t>
            </a:r>
            <a:endParaRPr b="0" sz="1800" strike="noStrike">
              <a:latin typeface="Arial"/>
              <a:ea typeface="Arial"/>
              <a:cs typeface="Arial"/>
              <a:sym typeface="Arial"/>
            </a:endParaRPr>
          </a:p>
          <a:p>
            <a:pPr indent="-324000" lvl="0" marL="432000" marR="0" rtl="0" algn="l">
              <a:spcBef>
                <a:spcPts val="1417"/>
              </a:spcBef>
              <a:spcAft>
                <a:spcPts val="0"/>
              </a:spcAft>
              <a:buClr>
                <a:srgbClr val="000000"/>
              </a:buClr>
              <a:buSzPts val="810"/>
              <a:buFont typeface="Noto Sans Symbols"/>
              <a:buChar char="●"/>
            </a:pPr>
            <a:r>
              <a:rPr b="0" lang="en-US" sz="1800" strike="noStrike">
                <a:latin typeface="Arial"/>
                <a:ea typeface="Arial"/>
                <a:cs typeface="Arial"/>
                <a:sym typeface="Arial"/>
              </a:rPr>
              <a:t>Peripherals: PC (USB/Sdcard), Phone (WiFi)</a:t>
            </a:r>
            <a:endParaRPr b="0" sz="1800" strike="noStrike">
              <a:latin typeface="Arial"/>
              <a:ea typeface="Arial"/>
              <a:cs typeface="Arial"/>
              <a:sym typeface="Arial"/>
            </a:endParaRPr>
          </a:p>
          <a:p>
            <a:pPr indent="-324000" lvl="0" marL="432000" marR="0" rtl="0" algn="l">
              <a:spcBef>
                <a:spcPts val="1417"/>
              </a:spcBef>
              <a:spcAft>
                <a:spcPts val="0"/>
              </a:spcAft>
              <a:buClr>
                <a:srgbClr val="000000"/>
              </a:buClr>
              <a:buSzPts val="810"/>
              <a:buFont typeface="Noto Sans Symbols"/>
              <a:buChar char="●"/>
            </a:pPr>
            <a:r>
              <a:rPr b="0" lang="en-US" sz="1800" strike="noStrike">
                <a:latin typeface="Arial"/>
                <a:ea typeface="Arial"/>
                <a:cs typeface="Arial"/>
                <a:sym typeface="Arial"/>
              </a:rPr>
              <a:t>Attack vectors: WiFi, BT-LE, ...sd card? lol</a:t>
            </a:r>
            <a:endParaRPr b="0" sz="1800" strike="noStrike">
              <a:latin typeface="Arial"/>
              <a:ea typeface="Arial"/>
              <a:cs typeface="Arial"/>
              <a:sym typeface="Arial"/>
            </a:endParaRPr>
          </a:p>
        </p:txBody>
      </p:sp>
      <p:pic>
        <p:nvPicPr>
          <p:cNvPr id="110" name="Google Shape;110;p19"/>
          <p:cNvPicPr preferRelativeResize="0"/>
          <p:nvPr/>
        </p:nvPicPr>
        <p:blipFill rotWithShape="1">
          <a:blip r:embed="rId3">
            <a:alphaModFix/>
          </a:blip>
          <a:srcRect b="1564" l="21050" r="34736" t="11578"/>
          <a:stretch/>
        </p:blipFill>
        <p:spPr>
          <a:xfrm>
            <a:off x="7907400" y="0"/>
            <a:ext cx="2172600" cy="5691600"/>
          </a:xfrm>
          <a:prstGeom prst="rect">
            <a:avLst/>
          </a:prstGeom>
          <a:noFill/>
          <a:ln>
            <a:noFill/>
          </a:ln>
        </p:spPr>
      </p:pic>
      <p:sp>
        <p:nvSpPr>
          <p:cNvPr id="111" name="Google Shape;111;p19"/>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What’s </a:t>
            </a:r>
            <a:r>
              <a:rPr b="0" i="1" lang="en-US" sz="4400" strike="noStrike">
                <a:latin typeface="Arial"/>
                <a:ea typeface="Arial"/>
                <a:cs typeface="Arial"/>
                <a:sym typeface="Arial"/>
              </a:rPr>
              <a:t>inside</a:t>
            </a:r>
            <a:r>
              <a:rPr b="0" lang="en-US" sz="4400" strike="noStrike">
                <a:latin typeface="Arial"/>
                <a:ea typeface="Arial"/>
                <a:cs typeface="Arial"/>
                <a:sym typeface="Arial"/>
              </a:rPr>
              <a:t> a GoPro</a:t>
            </a:r>
            <a:endParaRPr b="0" sz="4400" strike="noStrike">
              <a:latin typeface="Arial"/>
              <a:ea typeface="Arial"/>
              <a:cs typeface="Arial"/>
              <a:sym typeface="Arial"/>
            </a:endParaRPr>
          </a:p>
        </p:txBody>
      </p:sp>
      <p:sp>
        <p:nvSpPr>
          <p:cNvPr id="117" name="Google Shape;117;p20"/>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SoC:</a:t>
            </a:r>
            <a:endParaRPr b="0" strike="noStrike">
              <a:latin typeface="Arial"/>
              <a:ea typeface="Arial"/>
              <a:cs typeface="Arial"/>
              <a:sym typeface="Arial"/>
            </a:endParaRPr>
          </a:p>
          <a:p>
            <a:pPr indent="-317500" lvl="1" marL="914400" marR="0" rtl="0" algn="l">
              <a:spcBef>
                <a:spcPts val="0"/>
              </a:spcBef>
              <a:spcAft>
                <a:spcPts val="0"/>
              </a:spcAft>
              <a:buSzPts val="1400"/>
              <a:buFont typeface="Arial"/>
              <a:buChar char="○"/>
            </a:pPr>
            <a:r>
              <a:rPr b="0" i="0" lang="en-US" u="none" cap="none" strike="noStrike">
                <a:latin typeface="Arial"/>
                <a:ea typeface="Arial"/>
                <a:cs typeface="Arial"/>
                <a:sym typeface="Arial"/>
              </a:rPr>
              <a:t>HERO1...5: Ambarella chipset, usually the latest A* (H4:A7, H5: A9)</a:t>
            </a:r>
            <a:endParaRPr b="0" i="0" u="none" cap="none" strike="noStrike">
              <a:latin typeface="Arial"/>
              <a:ea typeface="Arial"/>
              <a:cs typeface="Arial"/>
              <a:sym typeface="Arial"/>
            </a:endParaRPr>
          </a:p>
          <a:p>
            <a:pPr indent="-317500" lvl="1" marL="914400" marR="0" rtl="0" algn="l">
              <a:spcBef>
                <a:spcPts val="0"/>
              </a:spcBef>
              <a:spcAft>
                <a:spcPts val="0"/>
              </a:spcAft>
              <a:buSzPts val="1400"/>
              <a:buFont typeface="Arial"/>
              <a:buChar char="○"/>
            </a:pPr>
            <a:r>
              <a:rPr b="0" i="0" lang="en-US" u="none" cap="none" strike="noStrike">
                <a:latin typeface="Arial"/>
                <a:ea typeface="Arial"/>
                <a:cs typeface="Arial"/>
                <a:sym typeface="Arial"/>
              </a:rPr>
              <a:t>HERO6, 7: Custom SoC made exclusively for GoPro by SocioNEXT</a:t>
            </a:r>
            <a:endParaRPr b="0" i="0" u="none" cap="none"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WiFi / BT-LE:</a:t>
            </a:r>
            <a:endParaRPr/>
          </a:p>
          <a:p>
            <a:pPr indent="-317500" lvl="1" marL="914400" marR="0" rtl="0" algn="l">
              <a:spcBef>
                <a:spcPts val="0"/>
              </a:spcBef>
              <a:spcAft>
                <a:spcPts val="0"/>
              </a:spcAft>
              <a:buSzPts val="1400"/>
              <a:buFont typeface="Arial"/>
              <a:buChar char="○"/>
            </a:pPr>
            <a:r>
              <a:rPr b="0" lang="en-US" strike="noStrike">
                <a:latin typeface="Arial"/>
                <a:ea typeface="Arial"/>
                <a:cs typeface="Arial"/>
                <a:sym typeface="Arial"/>
              </a:rPr>
              <a:t>QCOM ATHEROS WIFI and BTLE chip</a:t>
            </a:r>
            <a:endParaRPr b="0"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Optics:</a:t>
            </a:r>
            <a:endParaRPr/>
          </a:p>
          <a:p>
            <a:pPr indent="-317500" lvl="1" marL="914400" marR="0" rtl="0" algn="l">
              <a:spcBef>
                <a:spcPts val="0"/>
              </a:spcBef>
              <a:spcAft>
                <a:spcPts val="0"/>
              </a:spcAft>
              <a:buSzPts val="1400"/>
              <a:buFont typeface="Arial"/>
              <a:buChar char="○"/>
            </a:pPr>
            <a:r>
              <a:rPr b="0" lang="en-US" strike="noStrike">
                <a:latin typeface="Arial"/>
                <a:ea typeface="Arial"/>
                <a:cs typeface="Arial"/>
                <a:sym typeface="Arial"/>
              </a:rPr>
              <a:t>usually a Sony sensor</a:t>
            </a:r>
            <a:endParaRPr b="0"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Sensors:</a:t>
            </a:r>
            <a:endParaRPr b="0" strike="noStrike">
              <a:latin typeface="Arial"/>
              <a:ea typeface="Arial"/>
              <a:cs typeface="Arial"/>
              <a:sym typeface="Arial"/>
            </a:endParaRPr>
          </a:p>
          <a:p>
            <a:pPr indent="-317500" lvl="1" marL="914400" marR="0" rtl="0" algn="l">
              <a:spcBef>
                <a:spcPts val="0"/>
              </a:spcBef>
              <a:spcAft>
                <a:spcPts val="0"/>
              </a:spcAft>
              <a:buSzPts val="1400"/>
              <a:buFont typeface="Arial"/>
              <a:buChar char="○"/>
            </a:pPr>
            <a:r>
              <a:rPr b="0" i="0" lang="en-US" u="none" cap="none" strike="noStrike">
                <a:latin typeface="Arial"/>
                <a:ea typeface="Arial"/>
                <a:cs typeface="Arial"/>
                <a:sym typeface="Arial"/>
              </a:rPr>
              <a:t>HERO5 and newer: GPS, accel, x/y/z gyroscope</a:t>
            </a:r>
            <a:endParaRPr b="0" i="0" u="none" cap="none"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Inputs: USB (Hero5 newer: TypeC, older: Mini USB) supports accessories, HDMI</a:t>
            </a:r>
            <a:endParaRPr b="0" strike="noStrike">
              <a:latin typeface="Arial"/>
              <a:ea typeface="Arial"/>
              <a:cs typeface="Arial"/>
              <a:sym typeface="Arial"/>
            </a:endParaRPr>
          </a:p>
          <a:p>
            <a:pPr indent="-317500" lvl="0" marL="457200" marR="0" rtl="0" algn="l">
              <a:spcBef>
                <a:spcPts val="0"/>
              </a:spcBef>
              <a:spcAft>
                <a:spcPts val="0"/>
              </a:spcAft>
              <a:buSzPts val="1400"/>
              <a:buFont typeface="Arial"/>
              <a:buChar char="●"/>
            </a:pPr>
            <a:r>
              <a:rPr b="0" lang="en-US" strike="noStrike">
                <a:latin typeface="Arial"/>
                <a:ea typeface="Arial"/>
                <a:cs typeface="Arial"/>
                <a:sym typeface="Arial"/>
              </a:rPr>
              <a:t>Flash:</a:t>
            </a:r>
            <a:endParaRPr b="0" strike="noStrike">
              <a:latin typeface="Arial"/>
              <a:ea typeface="Arial"/>
              <a:cs typeface="Arial"/>
              <a:sym typeface="Arial"/>
            </a:endParaRPr>
          </a:p>
          <a:p>
            <a:pPr indent="-317500" lvl="1" marL="914400" marR="0" rtl="0" algn="l">
              <a:spcBef>
                <a:spcPts val="0"/>
              </a:spcBef>
              <a:spcAft>
                <a:spcPts val="0"/>
              </a:spcAft>
              <a:buSzPts val="1400"/>
              <a:buFont typeface="Arial"/>
              <a:buChar char="○"/>
            </a:pPr>
            <a:r>
              <a:rPr b="0" i="0" lang="en-US" u="none" cap="none" strike="noStrike">
                <a:latin typeface="Arial"/>
                <a:ea typeface="Arial"/>
                <a:cs typeface="Arial"/>
                <a:sym typeface="Arial"/>
              </a:rPr>
              <a:t>Uses a exFAT/FAT32 SD card for media storage and FW flashing</a:t>
            </a:r>
            <a:endParaRPr b="0" i="0" u="none" cap="none" strike="noStrike">
              <a:latin typeface="Arial"/>
              <a:ea typeface="Arial"/>
              <a:cs typeface="Arial"/>
              <a:sym typeface="Arial"/>
            </a:endParaRPr>
          </a:p>
        </p:txBody>
      </p:sp>
      <p:pic>
        <p:nvPicPr>
          <p:cNvPr id="118" name="Google Shape;118;p20"/>
          <p:cNvPicPr preferRelativeResize="0"/>
          <p:nvPr/>
        </p:nvPicPr>
        <p:blipFill rotWithShape="1">
          <a:blip r:embed="rId3">
            <a:alphaModFix/>
          </a:blip>
          <a:srcRect b="15061" l="11400" r="0" t="0"/>
          <a:stretch/>
        </p:blipFill>
        <p:spPr>
          <a:xfrm>
            <a:off x="7406640" y="3603240"/>
            <a:ext cx="2673360" cy="2066760"/>
          </a:xfrm>
          <a:prstGeom prst="rect">
            <a:avLst/>
          </a:prstGeom>
          <a:noFill/>
          <a:ln>
            <a:noFill/>
          </a:ln>
        </p:spPr>
      </p:pic>
      <p:sp>
        <p:nvSpPr>
          <p:cNvPr id="119" name="Google Shape;119;p20"/>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But what makes the camera tick?</a:t>
            </a:r>
            <a:endParaRPr b="0" sz="4400" strike="noStrike">
              <a:latin typeface="Arial"/>
              <a:ea typeface="Arial"/>
              <a:cs typeface="Arial"/>
              <a:sym typeface="Arial"/>
            </a:endParaRPr>
          </a:p>
        </p:txBody>
      </p:sp>
      <p:sp>
        <p:nvSpPr>
          <p:cNvPr id="125" name="Google Shape;125;p21"/>
          <p:cNvSpPr txBox="1"/>
          <p:nvPr/>
        </p:nvSpPr>
        <p:spPr>
          <a:xfrm>
            <a:off x="504000" y="1326600"/>
            <a:ext cx="59882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810"/>
              <a:buFont typeface="Noto Sans Symbols"/>
              <a:buChar char="●"/>
            </a:pPr>
            <a:r>
              <a:rPr b="0" lang="en-US" sz="1800" strike="noStrike">
                <a:latin typeface="Arial"/>
                <a:ea typeface="Arial"/>
                <a:cs typeface="Arial"/>
                <a:sym typeface="Arial"/>
              </a:rPr>
              <a:t>Two firmwares:</a:t>
            </a:r>
            <a:endParaRPr b="0" sz="1800" strike="noStrike">
              <a:latin typeface="Arial"/>
              <a:ea typeface="Arial"/>
              <a:cs typeface="Arial"/>
              <a:sym typeface="Arial"/>
            </a:endParaRPr>
          </a:p>
          <a:p>
            <a:pPr indent="-324000" lvl="1" marL="864000" marR="0" rtl="0" algn="l">
              <a:spcBef>
                <a:spcPts val="1134"/>
              </a:spcBef>
              <a:spcAft>
                <a:spcPts val="0"/>
              </a:spcAft>
              <a:buClr>
                <a:srgbClr val="000000"/>
              </a:buClr>
              <a:buSzPts val="1350"/>
              <a:buFont typeface="Noto Sans Symbols"/>
              <a:buChar char="−"/>
            </a:pPr>
            <a:r>
              <a:rPr b="0" i="0" lang="en-US" sz="1800" u="none" cap="none" strike="noStrike">
                <a:latin typeface="Arial"/>
                <a:ea typeface="Arial"/>
                <a:cs typeface="Arial"/>
                <a:sym typeface="Arial"/>
              </a:rPr>
              <a:t>AMBA FW: Section-divided .bin file,no tiny OTA support, flash from SD card, CRC matched before flash </a:t>
            </a:r>
            <a:r>
              <a:rPr b="1" i="0" lang="en-US" sz="1800" u="none" cap="none" strike="noStrike">
                <a:latin typeface="Arial"/>
                <a:ea typeface="Arial"/>
                <a:cs typeface="Arial"/>
                <a:sym typeface="Arial"/>
              </a:rPr>
              <a:t>deals with all front end, image capture...</a:t>
            </a:r>
            <a:endParaRPr b="0" i="0" sz="1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1350"/>
              <a:buFont typeface="Noto Sans Symbols"/>
              <a:buChar char="−"/>
            </a:pPr>
            <a:r>
              <a:rPr b="0" i="0" lang="en-US" sz="1800" u="none" cap="none" strike="noStrike">
                <a:latin typeface="Arial"/>
                <a:ea typeface="Arial"/>
                <a:cs typeface="Arial"/>
                <a:sym typeface="Arial"/>
              </a:rPr>
              <a:t>Linux Cherokee Server: EXT linux partition </a:t>
            </a:r>
            <a:r>
              <a:rPr b="1" i="0" lang="en-US" sz="1800" u="none" cap="none" strike="noStrike">
                <a:latin typeface="Arial"/>
                <a:ea typeface="Arial"/>
                <a:cs typeface="Arial"/>
                <a:sym typeface="Arial"/>
              </a:rPr>
              <a:t>deals with WiFi, USB, BT, file server for HTTP API</a:t>
            </a:r>
            <a:r>
              <a:rPr b="0" i="0" lang="en-US" sz="1800" u="none" cap="none" strike="noStrike">
                <a:latin typeface="Arial"/>
                <a:ea typeface="Arial"/>
                <a:cs typeface="Arial"/>
                <a:sym typeface="Arial"/>
              </a:rPr>
              <a:t> </a:t>
            </a:r>
            <a:endParaRPr b="0" i="0" sz="1800" u="none" cap="none" strike="noStrike">
              <a:latin typeface="Arial"/>
              <a:ea typeface="Arial"/>
              <a:cs typeface="Arial"/>
              <a:sym typeface="Arial"/>
            </a:endParaRPr>
          </a:p>
        </p:txBody>
      </p:sp>
      <p:pic>
        <p:nvPicPr>
          <p:cNvPr id="126" name="Google Shape;126;p21"/>
          <p:cNvPicPr preferRelativeResize="0"/>
          <p:nvPr/>
        </p:nvPicPr>
        <p:blipFill rotWithShape="1">
          <a:blip r:embed="rId3">
            <a:alphaModFix/>
          </a:blip>
          <a:srcRect b="0" l="0" r="0" t="0"/>
          <a:stretch/>
        </p:blipFill>
        <p:spPr>
          <a:xfrm>
            <a:off x="6613200" y="1784160"/>
            <a:ext cx="3466800" cy="3885840"/>
          </a:xfrm>
          <a:prstGeom prst="rect">
            <a:avLst/>
          </a:prstGeom>
          <a:noFill/>
          <a:ln>
            <a:noFill/>
          </a:ln>
        </p:spPr>
      </p:pic>
      <p:pic>
        <p:nvPicPr>
          <p:cNvPr id="127" name="Google Shape;127;p21"/>
          <p:cNvPicPr preferRelativeResize="0"/>
          <p:nvPr/>
        </p:nvPicPr>
        <p:blipFill rotWithShape="1">
          <a:blip r:embed="rId4">
            <a:alphaModFix/>
          </a:blip>
          <a:srcRect b="0" l="0" r="0" t="0"/>
          <a:stretch/>
        </p:blipFill>
        <p:spPr>
          <a:xfrm>
            <a:off x="1349640" y="3474720"/>
            <a:ext cx="4959720" cy="1280160"/>
          </a:xfrm>
          <a:prstGeom prst="rect">
            <a:avLst/>
          </a:prstGeom>
          <a:noFill/>
          <a:ln>
            <a:noFill/>
          </a:ln>
        </p:spPr>
      </p:pic>
      <p:sp>
        <p:nvSpPr>
          <p:cNvPr id="128" name="Google Shape;128;p21"/>
          <p:cNvSpPr txBox="1"/>
          <p:nvPr/>
        </p:nvSpPr>
        <p:spPr>
          <a:xfrm>
            <a:off x="822960" y="4754880"/>
            <a:ext cx="4663440" cy="60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CAMFWV = loader</a:t>
            </a:r>
            <a:endParaRPr b="0" sz="1800" strike="noStrike">
              <a:latin typeface="Arial"/>
              <a:ea typeface="Arial"/>
              <a:cs typeface="Arial"/>
              <a:sym typeface="Arial"/>
            </a:endParaRPr>
          </a:p>
          <a:p>
            <a:pPr indent="0" lvl="0" marL="0" marR="0" rtl="0" algn="l">
              <a:spcBef>
                <a:spcPts val="0"/>
              </a:spcBef>
              <a:spcAft>
                <a:spcPts val="0"/>
              </a:spcAft>
              <a:buNone/>
            </a:pPr>
            <a:r>
              <a:rPr b="0" lang="en-US" sz="1800" strike="noStrike">
                <a:latin typeface="Arial"/>
                <a:ea typeface="Arial"/>
                <a:cs typeface="Arial"/>
                <a:sym typeface="Arial"/>
              </a:rPr>
              <a:t>DATA = </a:t>
            </a:r>
            <a:r>
              <a:rPr lang="en-US" sz="1800"/>
              <a:t>Cherokee </a:t>
            </a:r>
            <a:r>
              <a:rPr b="0" lang="en-US" sz="1800" strike="noStrike">
                <a:latin typeface="Arial"/>
                <a:ea typeface="Arial"/>
                <a:cs typeface="Arial"/>
                <a:sym typeface="Arial"/>
              </a:rPr>
              <a:t>linux + AMBA</a:t>
            </a:r>
            <a:endParaRPr b="0" sz="1800"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 whoami === root</a:t>
            </a:r>
            <a:endParaRPr b="0" sz="4400" strike="noStrike">
              <a:latin typeface="Arial"/>
              <a:ea typeface="Arial"/>
              <a:cs typeface="Arial"/>
              <a:sym typeface="Arial"/>
            </a:endParaRPr>
          </a:p>
        </p:txBody>
      </p:sp>
      <p:sp>
        <p:nvSpPr>
          <p:cNvPr id="134" name="Google Shape;134;p22"/>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latin typeface="Arial"/>
                <a:ea typeface="Arial"/>
                <a:cs typeface="Arial"/>
                <a:sym typeface="Arial"/>
              </a:rPr>
              <a:t>Camera boot process </a:t>
            </a:r>
            <a:r>
              <a:rPr b="1" lang="en-US" sz="2000" strike="noStrike">
                <a:latin typeface="Arial"/>
                <a:ea typeface="Arial"/>
                <a:cs typeface="Arial"/>
                <a:sym typeface="Arial"/>
              </a:rPr>
              <a:t>used</a:t>
            </a:r>
            <a:r>
              <a:rPr b="0" lang="en-US" sz="2000" strike="noStrike">
                <a:latin typeface="Arial"/>
                <a:ea typeface="Arial"/>
                <a:cs typeface="Arial"/>
                <a:sym typeface="Arial"/>
              </a:rPr>
              <a:t> to have a step for executing a file called autoexec.ash in the sdcard</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Executed from the AMBA side, meaning we get access to proprietary commands like </a:t>
            </a:r>
            <a:r>
              <a:rPr b="1" lang="en-US" sz="2000" strike="noStrike">
                <a:latin typeface="Arial"/>
                <a:ea typeface="Arial"/>
                <a:cs typeface="Arial"/>
                <a:sym typeface="Arial"/>
              </a:rPr>
              <a:t>t,  firmfl, savebin</a:t>
            </a:r>
            <a:r>
              <a:rPr b="0" lang="en-US" sz="2000" strike="noStrike">
                <a:latin typeface="Arial"/>
                <a:ea typeface="Arial"/>
                <a:cs typeface="Arial"/>
                <a:sym typeface="Arial"/>
              </a:rPr>
              <a:t>… and some standard UNIX commands (rm, mv, …) AND supports statically-compiled busybox</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Read/write priv to sd card, </a:t>
            </a:r>
            <a:r>
              <a:rPr b="0" lang="en-US" sz="2000" u="sng" strike="noStrike">
                <a:solidFill>
                  <a:schemeClr val="hlink"/>
                </a:solidFill>
                <a:latin typeface="Arial"/>
                <a:ea typeface="Arial"/>
                <a:cs typeface="Arial"/>
                <a:sym typeface="Arial"/>
                <a:hlinkClick r:id="rId3"/>
              </a:rPr>
              <a:t>a:\</a:t>
            </a:r>
            <a:r>
              <a:rPr b="0" lang="en-US" sz="2000" strike="noStrike">
                <a:latin typeface="Arial"/>
                <a:ea typeface="Arial"/>
                <a:cs typeface="Arial"/>
                <a:sym typeface="Arial"/>
              </a:rPr>
              <a:t> sector (binary, etc…)</a:t>
            </a:r>
            <a:endParaRPr b="0" sz="2000" strike="noStrike">
              <a:latin typeface="Arial"/>
              <a:ea typeface="Arial"/>
              <a:cs typeface="Arial"/>
              <a:sym typeface="Arial"/>
            </a:endParaRPr>
          </a:p>
          <a:p>
            <a:pPr indent="-324000" lvl="0" marL="432000" marR="0" rtl="0" algn="l">
              <a:spcBef>
                <a:spcPts val="1417"/>
              </a:spcBef>
              <a:spcAft>
                <a:spcPts val="0"/>
              </a:spcAft>
              <a:buClr>
                <a:srgbClr val="000000"/>
              </a:buClr>
              <a:buSzPts val="900"/>
              <a:buFont typeface="Noto Sans Symbols"/>
              <a:buChar char="●"/>
            </a:pPr>
            <a:r>
              <a:rPr b="0" lang="en-US" sz="2000" strike="noStrike">
                <a:latin typeface="Arial"/>
                <a:ea typeface="Arial"/>
                <a:cs typeface="Arial"/>
                <a:sym typeface="Arial"/>
              </a:rPr>
              <a:t>Bridge to RTOS using </a:t>
            </a:r>
            <a:r>
              <a:rPr b="1" lang="en-US" sz="2000" strike="noStrike">
                <a:latin typeface="Arial"/>
                <a:ea typeface="Arial"/>
                <a:cs typeface="Arial"/>
                <a:sym typeface="Arial"/>
              </a:rPr>
              <a:t>lu_util</a:t>
            </a:r>
            <a:endParaRPr b="0" sz="2000" strike="noStrike">
              <a:latin typeface="Arial"/>
              <a:ea typeface="Arial"/>
              <a:cs typeface="Arial"/>
              <a:sym typeface="Arial"/>
            </a:endParaRPr>
          </a:p>
        </p:txBody>
      </p:sp>
      <p:sp>
        <p:nvSpPr>
          <p:cNvPr id="135" name="Google Shape;135;p22"/>
          <p:cNvSpPr txBox="1"/>
          <p:nvPr/>
        </p:nvSpPr>
        <p:spPr>
          <a:xfrm>
            <a:off x="91440" y="4663440"/>
            <a:ext cx="164592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a:t>
            </a:r>
            <a:r>
              <a:rPr lang="en-US" sz="2000"/>
              <a:t>con name</a:t>
            </a:r>
            <a:r>
              <a:rPr b="0" lang="en-US" sz="2000" strike="noStrike">
                <a:latin typeface="Arial"/>
                <a:ea typeface="Arial"/>
                <a:cs typeface="Arial"/>
                <a:sym typeface="Arial"/>
              </a:rPr>
              <a:t>] </a:t>
            </a:r>
            <a:endParaRPr b="0" sz="2000" strike="noStrike">
              <a:latin typeface="Arial"/>
              <a:ea typeface="Arial"/>
              <a:cs typeface="Arial"/>
              <a:sym typeface="Arial"/>
            </a:endParaRPr>
          </a:p>
        </p:txBody>
      </p:sp>
      <p:sp>
        <p:nvSpPr>
          <p:cNvPr id="136" name="Google Shape;136;p22"/>
          <p:cNvSpPr txBox="1"/>
          <p:nvPr/>
        </p:nvSpPr>
        <p:spPr>
          <a:xfrm>
            <a:off x="7223760" y="4642920"/>
            <a:ext cx="2743200" cy="9349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000" strike="noStrike">
                <a:latin typeface="Arial"/>
                <a:ea typeface="Arial"/>
                <a:cs typeface="Arial"/>
                <a:sym typeface="Arial"/>
              </a:rPr>
              <a:t>Twitter: @konrad_it</a:t>
            </a:r>
            <a:endParaRPr b="0" sz="2000"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